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5" r:id="rId4"/>
    <p:sldMasterId id="2147483660" r:id="rId5"/>
  </p:sldMasterIdLst>
  <p:notesMasterIdLst>
    <p:notesMasterId r:id="rId35"/>
  </p:notesMasterIdLst>
  <p:sldIdLst>
    <p:sldId id="264" r:id="rId6"/>
    <p:sldId id="273" r:id="rId7"/>
    <p:sldId id="1250" r:id="rId8"/>
    <p:sldId id="1330" r:id="rId9"/>
    <p:sldId id="1331" r:id="rId10"/>
    <p:sldId id="1332" r:id="rId11"/>
    <p:sldId id="385" r:id="rId12"/>
    <p:sldId id="1333" r:id="rId13"/>
    <p:sldId id="1303" r:id="rId14"/>
    <p:sldId id="1318" r:id="rId15"/>
    <p:sldId id="1304" r:id="rId16"/>
    <p:sldId id="1255" r:id="rId17"/>
    <p:sldId id="1305" r:id="rId18"/>
    <p:sldId id="1306" r:id="rId19"/>
    <p:sldId id="1256" r:id="rId20"/>
    <p:sldId id="1257" r:id="rId21"/>
    <p:sldId id="1180" r:id="rId22"/>
    <p:sldId id="1299" r:id="rId23"/>
    <p:sldId id="1259" r:id="rId24"/>
    <p:sldId id="1260" r:id="rId25"/>
    <p:sldId id="1261" r:id="rId26"/>
    <p:sldId id="1262" r:id="rId27"/>
    <p:sldId id="1326" r:id="rId28"/>
    <p:sldId id="1334" r:id="rId29"/>
    <p:sldId id="1314" r:id="rId30"/>
    <p:sldId id="1315" r:id="rId31"/>
    <p:sldId id="1267" r:id="rId32"/>
    <p:sldId id="1268" r:id="rId33"/>
    <p:sldId id="1132" r:id="rId3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F0F9"/>
    <a:srgbClr val="009EE0"/>
    <a:srgbClr val="CDFF00"/>
    <a:srgbClr val="D5D82C"/>
    <a:srgbClr val="818181"/>
    <a:srgbClr val="C6C6C6"/>
    <a:srgbClr val="9D9D9D"/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404"/>
    <p:restoredTop sz="94648"/>
  </p:normalViewPr>
  <p:slideViewPr>
    <p:cSldViewPr snapToGrid="0">
      <p:cViewPr varScale="1">
        <p:scale>
          <a:sx n="63" d="100"/>
          <a:sy n="63" d="100"/>
        </p:scale>
        <p:origin x="52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50F74E9-209A-46EF-B6E4-4FCFF7A2DFD7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6BA6BDED-8332-4CFD-B9D6-F7EC7931BFD3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de-DE" sz="1600" b="1" dirty="0">
              <a:solidFill>
                <a:schemeClr val="tx1"/>
              </a:solidFill>
              <a:cs typeface="Arial" panose="020B0604020202020204" pitchFamily="34" charset="0"/>
            </a:rPr>
            <a:t>Pflegefall</a:t>
          </a:r>
        </a:p>
        <a:p>
          <a:pPr>
            <a:buFont typeface="Wingdings" panose="05000000000000000000" pitchFamily="2" charset="2"/>
            <a:buChar char="§"/>
          </a:pPr>
          <a:r>
            <a:rPr lang="de-DE" sz="1600" dirty="0">
              <a:solidFill>
                <a:schemeClr val="tx1"/>
              </a:solidFill>
            </a:rPr>
            <a:t>bei Pflege- oder Familienpflegezeit max. 6 Monate</a:t>
          </a:r>
          <a:endParaRPr lang="de-DE" sz="1600" dirty="0"/>
        </a:p>
      </dgm:t>
    </dgm:pt>
    <dgm:pt modelId="{4F1967B6-9098-4BCD-8CB3-831F411BDA07}" type="parTrans" cxnId="{CF909697-4FE7-4460-BAC9-56DCB927E67B}">
      <dgm:prSet/>
      <dgm:spPr/>
      <dgm:t>
        <a:bodyPr/>
        <a:lstStyle/>
        <a:p>
          <a:endParaRPr lang="de-DE"/>
        </a:p>
      </dgm:t>
    </dgm:pt>
    <dgm:pt modelId="{C994F23C-D349-40F7-9378-F9751A6083BB}" type="sibTrans" cxnId="{CF909697-4FE7-4460-BAC9-56DCB927E67B}">
      <dgm:prSet/>
      <dgm:spPr/>
      <dgm:t>
        <a:bodyPr/>
        <a:lstStyle/>
        <a:p>
          <a:endParaRPr lang="de-DE"/>
        </a:p>
      </dgm:t>
    </dgm:pt>
    <dgm:pt modelId="{B67733F1-737D-48C6-8803-DDCD9875FE65}">
      <dgm:prSet phldrT="[Text]" custT="1"/>
      <dgm:spPr>
        <a:solidFill>
          <a:srgbClr val="D5D82C"/>
        </a:solidFill>
      </dgm:spPr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de-DE" sz="1600" b="1" dirty="0">
              <a:solidFill>
                <a:schemeClr val="tx1"/>
              </a:solidFill>
              <a:cs typeface="Arial" panose="020B0604020202020204" pitchFamily="34" charset="0"/>
            </a:rPr>
            <a:t>Arbeitsunfähigkeit</a:t>
          </a:r>
        </a:p>
        <a:p>
          <a:pPr>
            <a:buFont typeface="Wingdings" panose="05000000000000000000" pitchFamily="2" charset="2"/>
            <a:buChar char="§"/>
          </a:pPr>
          <a:r>
            <a:rPr lang="de-DE" sz="1600" dirty="0">
              <a:solidFill>
                <a:schemeClr val="tx1"/>
              </a:solidFill>
            </a:rPr>
            <a:t>ab dem 43. Tag einer längeren Arbeitsunfähigkeit</a:t>
          </a:r>
          <a:endParaRPr lang="de-DE" sz="1600" dirty="0"/>
        </a:p>
      </dgm:t>
    </dgm:pt>
    <dgm:pt modelId="{DABFF33D-324A-4F3A-BF5B-50ACB8DC5B9B}" type="parTrans" cxnId="{D6D846F8-33A9-40F8-A41B-AB23AE678B4B}">
      <dgm:prSet/>
      <dgm:spPr/>
      <dgm:t>
        <a:bodyPr/>
        <a:lstStyle/>
        <a:p>
          <a:endParaRPr lang="de-DE"/>
        </a:p>
      </dgm:t>
    </dgm:pt>
    <dgm:pt modelId="{9F2EF00A-5241-45C8-B5BC-26FF70946C3C}" type="sibTrans" cxnId="{D6D846F8-33A9-40F8-A41B-AB23AE678B4B}">
      <dgm:prSet/>
      <dgm:spPr/>
      <dgm:t>
        <a:bodyPr/>
        <a:lstStyle/>
        <a:p>
          <a:endParaRPr lang="de-DE"/>
        </a:p>
      </dgm:t>
    </dgm:pt>
    <dgm:pt modelId="{148583D3-212A-4B00-9988-32226C128A80}">
      <dgm:prSet phldrT="[Text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de-DE" sz="1600" b="1" dirty="0">
              <a:solidFill>
                <a:schemeClr val="tx1"/>
              </a:solidFill>
              <a:cs typeface="Arial" panose="020B0604020202020204" pitchFamily="34" charset="0"/>
            </a:rPr>
            <a:t>Elternzeit</a:t>
          </a:r>
        </a:p>
        <a:p>
          <a:pPr>
            <a:buFont typeface="Wingdings" panose="05000000000000000000" pitchFamily="2" charset="2"/>
            <a:buChar char="§"/>
          </a:pPr>
          <a:r>
            <a:rPr lang="de-DE" sz="1600" dirty="0">
              <a:solidFill>
                <a:schemeClr val="tx1"/>
              </a:solidFill>
            </a:rPr>
            <a:t>bei Elterngeldbezug max. 12 Monate </a:t>
          </a:r>
          <a:endParaRPr lang="de-DE" sz="1600" dirty="0"/>
        </a:p>
      </dgm:t>
    </dgm:pt>
    <dgm:pt modelId="{506F3BFD-94AE-482A-A59A-65E04C491AA7}" type="parTrans" cxnId="{CA22CF3D-0A06-4CE9-9FC9-BB20022D8487}">
      <dgm:prSet/>
      <dgm:spPr/>
      <dgm:t>
        <a:bodyPr/>
        <a:lstStyle/>
        <a:p>
          <a:endParaRPr lang="de-DE"/>
        </a:p>
      </dgm:t>
    </dgm:pt>
    <dgm:pt modelId="{0E269A07-E216-44C5-9543-31B89418EF69}" type="sibTrans" cxnId="{CA22CF3D-0A06-4CE9-9FC9-BB20022D8487}">
      <dgm:prSet/>
      <dgm:spPr/>
      <dgm:t>
        <a:bodyPr/>
        <a:lstStyle/>
        <a:p>
          <a:endParaRPr lang="de-DE"/>
        </a:p>
      </dgm:t>
    </dgm:pt>
    <dgm:pt modelId="{1F22B279-0F3A-4D24-B80F-0DD5BC27C82D}">
      <dgm:prSet custT="1"/>
      <dgm:spPr>
        <a:solidFill>
          <a:schemeClr val="bg2"/>
        </a:solidFill>
      </dgm:spPr>
      <dgm:t>
        <a:bodyPr/>
        <a:lstStyle/>
        <a:p>
          <a:r>
            <a:rPr lang="de-DE" sz="1600" b="1" kern="1200" dirty="0">
              <a:solidFill>
                <a:srgbClr val="575757"/>
              </a:solidFill>
              <a:latin typeface="Arial Narrow"/>
              <a:ea typeface="+mn-ea"/>
              <a:cs typeface="Arial" panose="020B0604020202020204" pitchFamily="34" charset="0"/>
            </a:rPr>
            <a:t>Sabbatjahr</a:t>
          </a:r>
        </a:p>
        <a:p>
          <a:r>
            <a:rPr lang="de-DE" sz="1600" kern="1200" dirty="0">
              <a:solidFill>
                <a:schemeClr val="tx1"/>
              </a:solidFill>
            </a:rPr>
            <a:t>bei einem kombinierten Abschluss von einem </a:t>
          </a:r>
          <a:r>
            <a:rPr lang="de-DE" sz="1600" kern="1200" dirty="0" err="1">
              <a:solidFill>
                <a:schemeClr val="tx1"/>
              </a:solidFill>
            </a:rPr>
            <a:t>GetWell</a:t>
          </a:r>
          <a:r>
            <a:rPr lang="de-DE" sz="1600" kern="1200" dirty="0">
              <a:solidFill>
                <a:schemeClr val="tx1"/>
              </a:solidFill>
            </a:rPr>
            <a:t>+  mit einem weiteren </a:t>
          </a:r>
          <a:r>
            <a:rPr lang="de-DE" sz="1600" kern="1200" dirty="0" err="1">
              <a:solidFill>
                <a:schemeClr val="tx1"/>
              </a:solidFill>
            </a:rPr>
            <a:t>bKV</a:t>
          </a:r>
          <a:r>
            <a:rPr lang="de-DE" sz="1600" kern="1200" dirty="0">
              <a:solidFill>
                <a:schemeClr val="tx1"/>
              </a:solidFill>
            </a:rPr>
            <a:t>+ Tarif bis 12 Monate</a:t>
          </a:r>
          <a:endParaRPr lang="de-DE" sz="1600" kern="1200" dirty="0">
            <a:solidFill>
              <a:srgbClr val="575757"/>
            </a:solidFill>
            <a:latin typeface="Arial Narrow"/>
            <a:ea typeface="+mn-ea"/>
            <a:cs typeface="Arial" panose="020B0604020202020204" pitchFamily="34" charset="0"/>
          </a:endParaRPr>
        </a:p>
      </dgm:t>
    </dgm:pt>
    <dgm:pt modelId="{92AB6D00-3557-4EFB-87CE-C5C23E9401F2}" type="parTrans" cxnId="{445AA659-8491-4254-90EB-03BDD0DB65CD}">
      <dgm:prSet/>
      <dgm:spPr/>
      <dgm:t>
        <a:bodyPr/>
        <a:lstStyle/>
        <a:p>
          <a:endParaRPr lang="de-DE"/>
        </a:p>
      </dgm:t>
    </dgm:pt>
    <dgm:pt modelId="{18638FD7-B487-4116-AFB2-2153DA70C0BE}" type="sibTrans" cxnId="{445AA659-8491-4254-90EB-03BDD0DB65CD}">
      <dgm:prSet/>
      <dgm:spPr/>
      <dgm:t>
        <a:bodyPr/>
        <a:lstStyle/>
        <a:p>
          <a:endParaRPr lang="de-DE"/>
        </a:p>
      </dgm:t>
    </dgm:pt>
    <dgm:pt modelId="{3F5467EB-B769-407E-9E3F-947E465B3DC3}" type="pres">
      <dgm:prSet presAssocID="{C50F74E9-209A-46EF-B6E4-4FCFF7A2DFD7}" presName="Name0" presStyleCnt="0">
        <dgm:presLayoutVars>
          <dgm:chMax val="7"/>
          <dgm:chPref val="7"/>
          <dgm:dir/>
        </dgm:presLayoutVars>
      </dgm:prSet>
      <dgm:spPr/>
    </dgm:pt>
    <dgm:pt modelId="{759739D9-8CC8-496B-B189-8DF45DF9A0E9}" type="pres">
      <dgm:prSet presAssocID="{C50F74E9-209A-46EF-B6E4-4FCFF7A2DFD7}" presName="Name1" presStyleCnt="0"/>
      <dgm:spPr/>
    </dgm:pt>
    <dgm:pt modelId="{7AD89661-5881-4015-935E-D7077EADC3FF}" type="pres">
      <dgm:prSet presAssocID="{C50F74E9-209A-46EF-B6E4-4FCFF7A2DFD7}" presName="cycle" presStyleCnt="0"/>
      <dgm:spPr/>
    </dgm:pt>
    <dgm:pt modelId="{67485431-22A4-434C-8BEC-76B7273F277F}" type="pres">
      <dgm:prSet presAssocID="{C50F74E9-209A-46EF-B6E4-4FCFF7A2DFD7}" presName="srcNode" presStyleLbl="node1" presStyleIdx="0" presStyleCnt="4"/>
      <dgm:spPr/>
    </dgm:pt>
    <dgm:pt modelId="{DD1823A5-9A0E-4FB5-9473-8E4850590200}" type="pres">
      <dgm:prSet presAssocID="{C50F74E9-209A-46EF-B6E4-4FCFF7A2DFD7}" presName="conn" presStyleLbl="parChTrans1D2" presStyleIdx="0" presStyleCnt="1"/>
      <dgm:spPr/>
    </dgm:pt>
    <dgm:pt modelId="{0689B98E-502E-413D-8FAF-936AE4925C56}" type="pres">
      <dgm:prSet presAssocID="{C50F74E9-209A-46EF-B6E4-4FCFF7A2DFD7}" presName="extraNode" presStyleLbl="node1" presStyleIdx="0" presStyleCnt="4"/>
      <dgm:spPr/>
    </dgm:pt>
    <dgm:pt modelId="{0404AC18-5F5C-4700-AD48-35422125E2E0}" type="pres">
      <dgm:prSet presAssocID="{C50F74E9-209A-46EF-B6E4-4FCFF7A2DFD7}" presName="dstNode" presStyleLbl="node1" presStyleIdx="0" presStyleCnt="4"/>
      <dgm:spPr/>
    </dgm:pt>
    <dgm:pt modelId="{52F96089-D69A-474E-8979-87A255ED7017}" type="pres">
      <dgm:prSet presAssocID="{6BA6BDED-8332-4CFD-B9D6-F7EC7931BFD3}" presName="text_1" presStyleLbl="node1" presStyleIdx="0" presStyleCnt="4" custScaleY="128900">
        <dgm:presLayoutVars>
          <dgm:bulletEnabled val="1"/>
        </dgm:presLayoutVars>
      </dgm:prSet>
      <dgm:spPr/>
    </dgm:pt>
    <dgm:pt modelId="{6A95B116-F5C5-4E74-86CF-E44FCAD149EF}" type="pres">
      <dgm:prSet presAssocID="{6BA6BDED-8332-4CFD-B9D6-F7EC7931BFD3}" presName="accent_1" presStyleCnt="0"/>
      <dgm:spPr/>
    </dgm:pt>
    <dgm:pt modelId="{F4DAD0CF-0D49-4E07-B399-267263FC983F}" type="pres">
      <dgm:prSet presAssocID="{6BA6BDED-8332-4CFD-B9D6-F7EC7931BFD3}" presName="accentRepeatNode" presStyleLbl="solidFgAcc1" presStyleIdx="0" presStyleCnt="4"/>
      <dgm:spPr>
        <a:prstGeom prst="ellipse">
          <a:avLst/>
        </a:prstGeom>
      </dgm:spPr>
    </dgm:pt>
    <dgm:pt modelId="{C01FDDDD-E9F7-42AA-B59C-536B16B0A324}" type="pres">
      <dgm:prSet presAssocID="{B67733F1-737D-48C6-8803-DDCD9875FE65}" presName="text_2" presStyleLbl="node1" presStyleIdx="1" presStyleCnt="4" custScaleY="128900">
        <dgm:presLayoutVars>
          <dgm:bulletEnabled val="1"/>
        </dgm:presLayoutVars>
      </dgm:prSet>
      <dgm:spPr/>
    </dgm:pt>
    <dgm:pt modelId="{659422AC-C072-4934-8057-15EA7D54442D}" type="pres">
      <dgm:prSet presAssocID="{B67733F1-737D-48C6-8803-DDCD9875FE65}" presName="accent_2" presStyleCnt="0"/>
      <dgm:spPr/>
    </dgm:pt>
    <dgm:pt modelId="{EC77BC29-6D59-4E0E-9EEB-BD2DAAD1711E}" type="pres">
      <dgm:prSet presAssocID="{B67733F1-737D-48C6-8803-DDCD9875FE65}" presName="accentRepeatNode" presStyleLbl="solidFgAcc1" presStyleIdx="1" presStyleCnt="4"/>
      <dgm:spPr>
        <a:prstGeom prst="ellipse">
          <a:avLst/>
        </a:prstGeom>
      </dgm:spPr>
    </dgm:pt>
    <dgm:pt modelId="{2CEE3D5B-BF38-4F88-B856-C52C8BD8BA4A}" type="pres">
      <dgm:prSet presAssocID="{148583D3-212A-4B00-9988-32226C128A80}" presName="text_3" presStyleLbl="node1" presStyleIdx="2" presStyleCnt="4" custScaleY="128900">
        <dgm:presLayoutVars>
          <dgm:bulletEnabled val="1"/>
        </dgm:presLayoutVars>
      </dgm:prSet>
      <dgm:spPr/>
    </dgm:pt>
    <dgm:pt modelId="{DA20EAB0-2B91-45FF-9B3B-E556DA1FBC09}" type="pres">
      <dgm:prSet presAssocID="{148583D3-212A-4B00-9988-32226C128A80}" presName="accent_3" presStyleCnt="0"/>
      <dgm:spPr/>
    </dgm:pt>
    <dgm:pt modelId="{BACBD0D6-F7FE-4A9A-9FB3-BF30EFDAE518}" type="pres">
      <dgm:prSet presAssocID="{148583D3-212A-4B00-9988-32226C128A80}" presName="accentRepeatNode" presStyleLbl="solidFgAcc1" presStyleIdx="2" presStyleCnt="4"/>
      <dgm:spPr>
        <a:prstGeom prst="ellipse">
          <a:avLst/>
        </a:prstGeom>
      </dgm:spPr>
    </dgm:pt>
    <dgm:pt modelId="{19BF4AAF-A27D-4AFE-AF44-05E4D9E78145}" type="pres">
      <dgm:prSet presAssocID="{1F22B279-0F3A-4D24-B80F-0DD5BC27C82D}" presName="text_4" presStyleLbl="node1" presStyleIdx="3" presStyleCnt="4" custScaleY="128900">
        <dgm:presLayoutVars>
          <dgm:bulletEnabled val="1"/>
        </dgm:presLayoutVars>
      </dgm:prSet>
      <dgm:spPr/>
    </dgm:pt>
    <dgm:pt modelId="{58459CA7-294A-471C-8D4D-750294FAA882}" type="pres">
      <dgm:prSet presAssocID="{1F22B279-0F3A-4D24-B80F-0DD5BC27C82D}" presName="accent_4" presStyleCnt="0"/>
      <dgm:spPr/>
    </dgm:pt>
    <dgm:pt modelId="{CC2B0E31-22D4-4121-8502-DC865BEDAF42}" type="pres">
      <dgm:prSet presAssocID="{1F22B279-0F3A-4D24-B80F-0DD5BC27C82D}" presName="accentRepeatNode" presStyleLbl="solidFgAcc1" presStyleIdx="3" presStyleCnt="4"/>
      <dgm:spPr>
        <a:prstGeom prst="ellipse">
          <a:avLst/>
        </a:prstGeom>
      </dgm:spPr>
    </dgm:pt>
  </dgm:ptLst>
  <dgm:cxnLst>
    <dgm:cxn modelId="{D0969005-7628-406B-9458-29C671DB93EE}" type="presOf" srcId="{148583D3-212A-4B00-9988-32226C128A80}" destId="{2CEE3D5B-BF38-4F88-B856-C52C8BD8BA4A}" srcOrd="0" destOrd="0" presId="urn:microsoft.com/office/officeart/2008/layout/VerticalCurvedList"/>
    <dgm:cxn modelId="{7F2BE434-1D1D-43F8-AA5B-33784948B254}" type="presOf" srcId="{6BA6BDED-8332-4CFD-B9D6-F7EC7931BFD3}" destId="{52F96089-D69A-474E-8979-87A255ED7017}" srcOrd="0" destOrd="0" presId="urn:microsoft.com/office/officeart/2008/layout/VerticalCurvedList"/>
    <dgm:cxn modelId="{CA22CF3D-0A06-4CE9-9FC9-BB20022D8487}" srcId="{C50F74E9-209A-46EF-B6E4-4FCFF7A2DFD7}" destId="{148583D3-212A-4B00-9988-32226C128A80}" srcOrd="2" destOrd="0" parTransId="{506F3BFD-94AE-482A-A59A-65E04C491AA7}" sibTransId="{0E269A07-E216-44C5-9543-31B89418EF69}"/>
    <dgm:cxn modelId="{95100349-3B82-43CA-B6DE-E91528389D22}" type="presOf" srcId="{C50F74E9-209A-46EF-B6E4-4FCFF7A2DFD7}" destId="{3F5467EB-B769-407E-9E3F-947E465B3DC3}" srcOrd="0" destOrd="0" presId="urn:microsoft.com/office/officeart/2008/layout/VerticalCurvedList"/>
    <dgm:cxn modelId="{445AA659-8491-4254-90EB-03BDD0DB65CD}" srcId="{C50F74E9-209A-46EF-B6E4-4FCFF7A2DFD7}" destId="{1F22B279-0F3A-4D24-B80F-0DD5BC27C82D}" srcOrd="3" destOrd="0" parTransId="{92AB6D00-3557-4EFB-87CE-C5C23E9401F2}" sibTransId="{18638FD7-B487-4116-AFB2-2153DA70C0BE}"/>
    <dgm:cxn modelId="{03FA407F-6BA3-475B-927C-53508D27725D}" type="presOf" srcId="{C994F23C-D349-40F7-9378-F9751A6083BB}" destId="{DD1823A5-9A0E-4FB5-9473-8E4850590200}" srcOrd="0" destOrd="0" presId="urn:microsoft.com/office/officeart/2008/layout/VerticalCurvedList"/>
    <dgm:cxn modelId="{CF909697-4FE7-4460-BAC9-56DCB927E67B}" srcId="{C50F74E9-209A-46EF-B6E4-4FCFF7A2DFD7}" destId="{6BA6BDED-8332-4CFD-B9D6-F7EC7931BFD3}" srcOrd="0" destOrd="0" parTransId="{4F1967B6-9098-4BCD-8CB3-831F411BDA07}" sibTransId="{C994F23C-D349-40F7-9378-F9751A6083BB}"/>
    <dgm:cxn modelId="{BA85D4CB-9A55-41B5-B2BD-85234E4C29F3}" type="presOf" srcId="{1F22B279-0F3A-4D24-B80F-0DD5BC27C82D}" destId="{19BF4AAF-A27D-4AFE-AF44-05E4D9E78145}" srcOrd="0" destOrd="0" presId="urn:microsoft.com/office/officeart/2008/layout/VerticalCurvedList"/>
    <dgm:cxn modelId="{ABD7D5E5-5C9E-40D9-8C7E-C66F7D744F54}" type="presOf" srcId="{B67733F1-737D-48C6-8803-DDCD9875FE65}" destId="{C01FDDDD-E9F7-42AA-B59C-536B16B0A324}" srcOrd="0" destOrd="0" presId="urn:microsoft.com/office/officeart/2008/layout/VerticalCurvedList"/>
    <dgm:cxn modelId="{D6D846F8-33A9-40F8-A41B-AB23AE678B4B}" srcId="{C50F74E9-209A-46EF-B6E4-4FCFF7A2DFD7}" destId="{B67733F1-737D-48C6-8803-DDCD9875FE65}" srcOrd="1" destOrd="0" parTransId="{DABFF33D-324A-4F3A-BF5B-50ACB8DC5B9B}" sibTransId="{9F2EF00A-5241-45C8-B5BC-26FF70946C3C}"/>
    <dgm:cxn modelId="{9EFDCB79-DFC9-418E-B5DA-4360180F345F}" type="presParOf" srcId="{3F5467EB-B769-407E-9E3F-947E465B3DC3}" destId="{759739D9-8CC8-496B-B189-8DF45DF9A0E9}" srcOrd="0" destOrd="0" presId="urn:microsoft.com/office/officeart/2008/layout/VerticalCurvedList"/>
    <dgm:cxn modelId="{CD8A0C27-8C08-4FE9-B6C3-0EEA0212C4A9}" type="presParOf" srcId="{759739D9-8CC8-496B-B189-8DF45DF9A0E9}" destId="{7AD89661-5881-4015-935E-D7077EADC3FF}" srcOrd="0" destOrd="0" presId="urn:microsoft.com/office/officeart/2008/layout/VerticalCurvedList"/>
    <dgm:cxn modelId="{3D19B90C-18EF-43F6-9324-B49BE4E60BF0}" type="presParOf" srcId="{7AD89661-5881-4015-935E-D7077EADC3FF}" destId="{67485431-22A4-434C-8BEC-76B7273F277F}" srcOrd="0" destOrd="0" presId="urn:microsoft.com/office/officeart/2008/layout/VerticalCurvedList"/>
    <dgm:cxn modelId="{599DB372-4FCD-47C4-8439-B3408B093E73}" type="presParOf" srcId="{7AD89661-5881-4015-935E-D7077EADC3FF}" destId="{DD1823A5-9A0E-4FB5-9473-8E4850590200}" srcOrd="1" destOrd="0" presId="urn:microsoft.com/office/officeart/2008/layout/VerticalCurvedList"/>
    <dgm:cxn modelId="{798FCDC1-184C-4662-9EDB-C0650FBCB006}" type="presParOf" srcId="{7AD89661-5881-4015-935E-D7077EADC3FF}" destId="{0689B98E-502E-413D-8FAF-936AE4925C56}" srcOrd="2" destOrd="0" presId="urn:microsoft.com/office/officeart/2008/layout/VerticalCurvedList"/>
    <dgm:cxn modelId="{FD3D3EBF-4BC1-4EDA-A358-D7F5C1BC68FE}" type="presParOf" srcId="{7AD89661-5881-4015-935E-D7077EADC3FF}" destId="{0404AC18-5F5C-4700-AD48-35422125E2E0}" srcOrd="3" destOrd="0" presId="urn:microsoft.com/office/officeart/2008/layout/VerticalCurvedList"/>
    <dgm:cxn modelId="{C5D2C3B1-DADB-4DEC-991F-7B901901BF11}" type="presParOf" srcId="{759739D9-8CC8-496B-B189-8DF45DF9A0E9}" destId="{52F96089-D69A-474E-8979-87A255ED7017}" srcOrd="1" destOrd="0" presId="urn:microsoft.com/office/officeart/2008/layout/VerticalCurvedList"/>
    <dgm:cxn modelId="{9D198A5E-B1B1-453D-A89B-9C91D8804E33}" type="presParOf" srcId="{759739D9-8CC8-496B-B189-8DF45DF9A0E9}" destId="{6A95B116-F5C5-4E74-86CF-E44FCAD149EF}" srcOrd="2" destOrd="0" presId="urn:microsoft.com/office/officeart/2008/layout/VerticalCurvedList"/>
    <dgm:cxn modelId="{95B07407-2BAA-4C32-9D24-AED26522E7AA}" type="presParOf" srcId="{6A95B116-F5C5-4E74-86CF-E44FCAD149EF}" destId="{F4DAD0CF-0D49-4E07-B399-267263FC983F}" srcOrd="0" destOrd="0" presId="urn:microsoft.com/office/officeart/2008/layout/VerticalCurvedList"/>
    <dgm:cxn modelId="{74CB61AF-3984-4A43-9AA8-5200CBFDEF43}" type="presParOf" srcId="{759739D9-8CC8-496B-B189-8DF45DF9A0E9}" destId="{C01FDDDD-E9F7-42AA-B59C-536B16B0A324}" srcOrd="3" destOrd="0" presId="urn:microsoft.com/office/officeart/2008/layout/VerticalCurvedList"/>
    <dgm:cxn modelId="{8F8E422C-6047-457E-ADF6-08D73971FE30}" type="presParOf" srcId="{759739D9-8CC8-496B-B189-8DF45DF9A0E9}" destId="{659422AC-C072-4934-8057-15EA7D54442D}" srcOrd="4" destOrd="0" presId="urn:microsoft.com/office/officeart/2008/layout/VerticalCurvedList"/>
    <dgm:cxn modelId="{05A1C111-0A93-4958-9DDA-E4D83FB4E6C3}" type="presParOf" srcId="{659422AC-C072-4934-8057-15EA7D54442D}" destId="{EC77BC29-6D59-4E0E-9EEB-BD2DAAD1711E}" srcOrd="0" destOrd="0" presId="urn:microsoft.com/office/officeart/2008/layout/VerticalCurvedList"/>
    <dgm:cxn modelId="{B29C012B-572D-4875-8E5B-FC80082587E6}" type="presParOf" srcId="{759739D9-8CC8-496B-B189-8DF45DF9A0E9}" destId="{2CEE3D5B-BF38-4F88-B856-C52C8BD8BA4A}" srcOrd="5" destOrd="0" presId="urn:microsoft.com/office/officeart/2008/layout/VerticalCurvedList"/>
    <dgm:cxn modelId="{4EC8EEC4-DFE1-4488-932D-45D48A0EFA7A}" type="presParOf" srcId="{759739D9-8CC8-496B-B189-8DF45DF9A0E9}" destId="{DA20EAB0-2B91-45FF-9B3B-E556DA1FBC09}" srcOrd="6" destOrd="0" presId="urn:microsoft.com/office/officeart/2008/layout/VerticalCurvedList"/>
    <dgm:cxn modelId="{DF19A85E-2FE9-4F16-8695-7902B2246378}" type="presParOf" srcId="{DA20EAB0-2B91-45FF-9B3B-E556DA1FBC09}" destId="{BACBD0D6-F7FE-4A9A-9FB3-BF30EFDAE518}" srcOrd="0" destOrd="0" presId="urn:microsoft.com/office/officeart/2008/layout/VerticalCurvedList"/>
    <dgm:cxn modelId="{05EA0654-EABC-49D1-8269-4410DA9D2865}" type="presParOf" srcId="{759739D9-8CC8-496B-B189-8DF45DF9A0E9}" destId="{19BF4AAF-A27D-4AFE-AF44-05E4D9E78145}" srcOrd="7" destOrd="0" presId="urn:microsoft.com/office/officeart/2008/layout/VerticalCurvedList"/>
    <dgm:cxn modelId="{508E8CB0-D36D-4F73-8AB5-D5F53525A10B}" type="presParOf" srcId="{759739D9-8CC8-496B-B189-8DF45DF9A0E9}" destId="{58459CA7-294A-471C-8D4D-750294FAA882}" srcOrd="8" destOrd="0" presId="urn:microsoft.com/office/officeart/2008/layout/VerticalCurvedList"/>
    <dgm:cxn modelId="{162BC1FD-7DEE-47B7-9766-4A566AF69309}" type="presParOf" srcId="{58459CA7-294A-471C-8D4D-750294FAA882}" destId="{CC2B0E31-22D4-4121-8502-DC865BEDAF4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50F74E9-209A-46EF-B6E4-4FCFF7A2DFD7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6BA6BDED-8332-4CFD-B9D6-F7EC7931BFD3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de-DE" sz="1600" b="1" dirty="0">
              <a:solidFill>
                <a:schemeClr val="tx1"/>
              </a:solidFill>
              <a:cs typeface="Arial" panose="020B0604020202020204" pitchFamily="34" charset="0"/>
            </a:rPr>
            <a:t>Telemedizin</a:t>
          </a:r>
        </a:p>
        <a:p>
          <a:pPr>
            <a:buFont typeface="Wingdings" panose="05000000000000000000" pitchFamily="2" charset="2"/>
            <a:buChar char="§"/>
          </a:pPr>
          <a:r>
            <a:rPr lang="de-DE" sz="1600" dirty="0">
              <a:solidFill>
                <a:schemeClr val="tx1"/>
              </a:solidFill>
              <a:cs typeface="Arial" panose="020B0604020202020204" pitchFamily="34" charset="0"/>
            </a:rPr>
            <a:t>Ärztliche Beratung jederzeit - digital</a:t>
          </a:r>
          <a:endParaRPr lang="de-DE" sz="1600" dirty="0"/>
        </a:p>
      </dgm:t>
    </dgm:pt>
    <dgm:pt modelId="{4F1967B6-9098-4BCD-8CB3-831F411BDA07}" type="parTrans" cxnId="{CF909697-4FE7-4460-BAC9-56DCB927E67B}">
      <dgm:prSet/>
      <dgm:spPr/>
      <dgm:t>
        <a:bodyPr/>
        <a:lstStyle/>
        <a:p>
          <a:endParaRPr lang="de-DE"/>
        </a:p>
      </dgm:t>
    </dgm:pt>
    <dgm:pt modelId="{C994F23C-D349-40F7-9378-F9751A6083BB}" type="sibTrans" cxnId="{CF909697-4FE7-4460-BAC9-56DCB927E67B}">
      <dgm:prSet/>
      <dgm:spPr/>
      <dgm:t>
        <a:bodyPr/>
        <a:lstStyle/>
        <a:p>
          <a:endParaRPr lang="de-DE"/>
        </a:p>
      </dgm:t>
    </dgm:pt>
    <dgm:pt modelId="{B67733F1-737D-48C6-8803-DDCD9875FE65}">
      <dgm:prSet phldrT="[Text]"/>
      <dgm:spPr>
        <a:solidFill>
          <a:srgbClr val="D5D82C"/>
        </a:solidFill>
      </dgm:spPr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de-DE" b="1" dirty="0">
              <a:solidFill>
                <a:schemeClr val="tx1"/>
              </a:solidFill>
              <a:cs typeface="Arial" panose="020B0604020202020204" pitchFamily="34" charset="0"/>
            </a:rPr>
            <a:t>Facharzt Terminservice</a:t>
          </a:r>
        </a:p>
        <a:p>
          <a:pPr>
            <a:buFont typeface="Wingdings" panose="05000000000000000000" pitchFamily="2" charset="2"/>
            <a:buChar char="§"/>
          </a:pPr>
          <a:r>
            <a:rPr lang="de-DE" dirty="0">
              <a:solidFill>
                <a:schemeClr val="dk1"/>
              </a:solidFill>
              <a:cs typeface="Arial" panose="020B0604020202020204" pitchFamily="34" charset="0"/>
            </a:rPr>
            <a:t>Erstmalige Terminvereinbarung</a:t>
          </a:r>
        </a:p>
        <a:p>
          <a:pPr>
            <a:buFont typeface="Wingdings" panose="05000000000000000000" pitchFamily="2" charset="2"/>
            <a:buChar char="§"/>
          </a:pPr>
          <a:r>
            <a:rPr lang="de-DE" dirty="0">
              <a:solidFill>
                <a:schemeClr val="dk1"/>
              </a:solidFill>
              <a:cs typeface="Arial" panose="020B0604020202020204" pitchFamily="34" charset="0"/>
            </a:rPr>
            <a:t>Vorverlegung eines bestehenden Termins</a:t>
          </a:r>
          <a:endParaRPr lang="de-DE" dirty="0"/>
        </a:p>
      </dgm:t>
    </dgm:pt>
    <dgm:pt modelId="{DABFF33D-324A-4F3A-BF5B-50ACB8DC5B9B}" type="parTrans" cxnId="{D6D846F8-33A9-40F8-A41B-AB23AE678B4B}">
      <dgm:prSet/>
      <dgm:spPr/>
      <dgm:t>
        <a:bodyPr/>
        <a:lstStyle/>
        <a:p>
          <a:endParaRPr lang="de-DE"/>
        </a:p>
      </dgm:t>
    </dgm:pt>
    <dgm:pt modelId="{9F2EF00A-5241-45C8-B5BC-26FF70946C3C}" type="sibTrans" cxnId="{D6D846F8-33A9-40F8-A41B-AB23AE678B4B}">
      <dgm:prSet/>
      <dgm:spPr/>
      <dgm:t>
        <a:bodyPr/>
        <a:lstStyle/>
        <a:p>
          <a:endParaRPr lang="de-DE"/>
        </a:p>
      </dgm:t>
    </dgm:pt>
    <dgm:pt modelId="{148583D3-212A-4B00-9988-32226C128A80}">
      <dgm:prSet phldrT="[Text]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de-DE" b="1" dirty="0">
              <a:solidFill>
                <a:schemeClr val="tx1"/>
              </a:solidFill>
              <a:cs typeface="Arial" panose="020B0604020202020204" pitchFamily="34" charset="0"/>
            </a:rPr>
            <a:t>Gesundheitstelefon</a:t>
          </a:r>
        </a:p>
        <a:p>
          <a:pPr>
            <a:buFont typeface="Wingdings" panose="05000000000000000000" pitchFamily="2" charset="2"/>
            <a:buChar char="§"/>
          </a:pPr>
          <a:r>
            <a:rPr lang="de-DE" dirty="0">
              <a:solidFill>
                <a:schemeClr val="tx1"/>
              </a:solidFill>
              <a:cs typeface="Arial" panose="020B0604020202020204" pitchFamily="34" charset="0"/>
            </a:rPr>
            <a:t>Telefonische 24h Hotline (24/7/365)</a:t>
          </a:r>
        </a:p>
        <a:p>
          <a:pPr>
            <a:buFont typeface="Wingdings" panose="05000000000000000000" pitchFamily="2" charset="2"/>
            <a:buChar char="§"/>
          </a:pPr>
          <a:r>
            <a:rPr lang="de-DE" dirty="0">
              <a:solidFill>
                <a:schemeClr val="tx1"/>
              </a:solidFill>
              <a:cs typeface="Arial" panose="020B0604020202020204" pitchFamily="34" charset="0"/>
            </a:rPr>
            <a:t>Medizinische Beratung von A bis Z </a:t>
          </a:r>
        </a:p>
        <a:p>
          <a:pPr>
            <a:buFont typeface="Wingdings" panose="05000000000000000000" pitchFamily="2" charset="2"/>
            <a:buChar char="§"/>
          </a:pPr>
          <a:r>
            <a:rPr lang="de-DE" dirty="0">
              <a:solidFill>
                <a:schemeClr val="tx1"/>
              </a:solidFill>
              <a:cs typeface="Arial" panose="020B0604020202020204" pitchFamily="34" charset="0"/>
            </a:rPr>
            <a:t>Benennung von Leistungserbringern jeglicher Art </a:t>
          </a:r>
          <a:endParaRPr lang="de-DE" dirty="0"/>
        </a:p>
      </dgm:t>
    </dgm:pt>
    <dgm:pt modelId="{506F3BFD-94AE-482A-A59A-65E04C491AA7}" type="parTrans" cxnId="{CA22CF3D-0A06-4CE9-9FC9-BB20022D8487}">
      <dgm:prSet/>
      <dgm:spPr/>
      <dgm:t>
        <a:bodyPr/>
        <a:lstStyle/>
        <a:p>
          <a:endParaRPr lang="de-DE"/>
        </a:p>
      </dgm:t>
    </dgm:pt>
    <dgm:pt modelId="{0E269A07-E216-44C5-9543-31B89418EF69}" type="sibTrans" cxnId="{CA22CF3D-0A06-4CE9-9FC9-BB20022D8487}">
      <dgm:prSet/>
      <dgm:spPr/>
      <dgm:t>
        <a:bodyPr/>
        <a:lstStyle/>
        <a:p>
          <a:endParaRPr lang="de-DE"/>
        </a:p>
      </dgm:t>
    </dgm:pt>
    <dgm:pt modelId="{1F22B279-0F3A-4D24-B80F-0DD5BC27C82D}">
      <dgm:prSet custT="1"/>
      <dgm:spPr>
        <a:solidFill>
          <a:schemeClr val="bg2"/>
        </a:solidFill>
      </dgm:spPr>
      <dgm:t>
        <a:bodyPr/>
        <a:lstStyle/>
        <a:p>
          <a:r>
            <a:rPr lang="de-DE" sz="1600" b="1" kern="1200" dirty="0">
              <a:solidFill>
                <a:srgbClr val="575757"/>
              </a:solidFill>
              <a:latin typeface="Arial Narrow"/>
              <a:ea typeface="+mn-ea"/>
              <a:cs typeface="Arial" panose="020B0604020202020204" pitchFamily="34" charset="0"/>
            </a:rPr>
            <a:t>Erschöpfungsvorsorge</a:t>
          </a:r>
        </a:p>
        <a:p>
          <a:r>
            <a:rPr lang="de-DE" sz="1600" kern="1200" dirty="0">
              <a:solidFill>
                <a:srgbClr val="575757"/>
              </a:solidFill>
              <a:latin typeface="Arial Narrow"/>
              <a:ea typeface="+mn-ea"/>
              <a:cs typeface="Arial" panose="020B0604020202020204" pitchFamily="34" charset="0"/>
            </a:rPr>
            <a:t>Professionelle Unterstützung bei Stress</a:t>
          </a:r>
        </a:p>
      </dgm:t>
    </dgm:pt>
    <dgm:pt modelId="{92AB6D00-3557-4EFB-87CE-C5C23E9401F2}" type="parTrans" cxnId="{445AA659-8491-4254-90EB-03BDD0DB65CD}">
      <dgm:prSet/>
      <dgm:spPr/>
      <dgm:t>
        <a:bodyPr/>
        <a:lstStyle/>
        <a:p>
          <a:endParaRPr lang="de-DE"/>
        </a:p>
      </dgm:t>
    </dgm:pt>
    <dgm:pt modelId="{18638FD7-B487-4116-AFB2-2153DA70C0BE}" type="sibTrans" cxnId="{445AA659-8491-4254-90EB-03BDD0DB65CD}">
      <dgm:prSet/>
      <dgm:spPr/>
      <dgm:t>
        <a:bodyPr/>
        <a:lstStyle/>
        <a:p>
          <a:endParaRPr lang="de-DE"/>
        </a:p>
      </dgm:t>
    </dgm:pt>
    <dgm:pt modelId="{3F5467EB-B769-407E-9E3F-947E465B3DC3}" type="pres">
      <dgm:prSet presAssocID="{C50F74E9-209A-46EF-B6E4-4FCFF7A2DFD7}" presName="Name0" presStyleCnt="0">
        <dgm:presLayoutVars>
          <dgm:chMax val="7"/>
          <dgm:chPref val="7"/>
          <dgm:dir/>
        </dgm:presLayoutVars>
      </dgm:prSet>
      <dgm:spPr/>
    </dgm:pt>
    <dgm:pt modelId="{759739D9-8CC8-496B-B189-8DF45DF9A0E9}" type="pres">
      <dgm:prSet presAssocID="{C50F74E9-209A-46EF-B6E4-4FCFF7A2DFD7}" presName="Name1" presStyleCnt="0"/>
      <dgm:spPr/>
    </dgm:pt>
    <dgm:pt modelId="{7AD89661-5881-4015-935E-D7077EADC3FF}" type="pres">
      <dgm:prSet presAssocID="{C50F74E9-209A-46EF-B6E4-4FCFF7A2DFD7}" presName="cycle" presStyleCnt="0"/>
      <dgm:spPr/>
    </dgm:pt>
    <dgm:pt modelId="{67485431-22A4-434C-8BEC-76B7273F277F}" type="pres">
      <dgm:prSet presAssocID="{C50F74E9-209A-46EF-B6E4-4FCFF7A2DFD7}" presName="srcNode" presStyleLbl="node1" presStyleIdx="0" presStyleCnt="4"/>
      <dgm:spPr/>
    </dgm:pt>
    <dgm:pt modelId="{DD1823A5-9A0E-4FB5-9473-8E4850590200}" type="pres">
      <dgm:prSet presAssocID="{C50F74E9-209A-46EF-B6E4-4FCFF7A2DFD7}" presName="conn" presStyleLbl="parChTrans1D2" presStyleIdx="0" presStyleCnt="1"/>
      <dgm:spPr/>
    </dgm:pt>
    <dgm:pt modelId="{0689B98E-502E-413D-8FAF-936AE4925C56}" type="pres">
      <dgm:prSet presAssocID="{C50F74E9-209A-46EF-B6E4-4FCFF7A2DFD7}" presName="extraNode" presStyleLbl="node1" presStyleIdx="0" presStyleCnt="4"/>
      <dgm:spPr/>
    </dgm:pt>
    <dgm:pt modelId="{0404AC18-5F5C-4700-AD48-35422125E2E0}" type="pres">
      <dgm:prSet presAssocID="{C50F74E9-209A-46EF-B6E4-4FCFF7A2DFD7}" presName="dstNode" presStyleLbl="node1" presStyleIdx="0" presStyleCnt="4"/>
      <dgm:spPr/>
    </dgm:pt>
    <dgm:pt modelId="{52F96089-D69A-474E-8979-87A255ED7017}" type="pres">
      <dgm:prSet presAssocID="{6BA6BDED-8332-4CFD-B9D6-F7EC7931BFD3}" presName="text_1" presStyleLbl="node1" presStyleIdx="0" presStyleCnt="4" custScaleY="128900">
        <dgm:presLayoutVars>
          <dgm:bulletEnabled val="1"/>
        </dgm:presLayoutVars>
      </dgm:prSet>
      <dgm:spPr/>
    </dgm:pt>
    <dgm:pt modelId="{6A95B116-F5C5-4E74-86CF-E44FCAD149EF}" type="pres">
      <dgm:prSet presAssocID="{6BA6BDED-8332-4CFD-B9D6-F7EC7931BFD3}" presName="accent_1" presStyleCnt="0"/>
      <dgm:spPr/>
    </dgm:pt>
    <dgm:pt modelId="{F4DAD0CF-0D49-4E07-B399-267263FC983F}" type="pres">
      <dgm:prSet presAssocID="{6BA6BDED-8332-4CFD-B9D6-F7EC7931BFD3}" presName="accentRepeatNode" presStyleLbl="solidFgAcc1" presStyleIdx="0" presStyleCnt="4"/>
      <dgm:spPr>
        <a:prstGeom prst="ellipse">
          <a:avLst/>
        </a:prstGeom>
      </dgm:spPr>
    </dgm:pt>
    <dgm:pt modelId="{C01FDDDD-E9F7-42AA-B59C-536B16B0A324}" type="pres">
      <dgm:prSet presAssocID="{B67733F1-737D-48C6-8803-DDCD9875FE65}" presName="text_2" presStyleLbl="node1" presStyleIdx="1" presStyleCnt="4" custScaleY="128900">
        <dgm:presLayoutVars>
          <dgm:bulletEnabled val="1"/>
        </dgm:presLayoutVars>
      </dgm:prSet>
      <dgm:spPr/>
    </dgm:pt>
    <dgm:pt modelId="{659422AC-C072-4934-8057-15EA7D54442D}" type="pres">
      <dgm:prSet presAssocID="{B67733F1-737D-48C6-8803-DDCD9875FE65}" presName="accent_2" presStyleCnt="0"/>
      <dgm:spPr/>
    </dgm:pt>
    <dgm:pt modelId="{EC77BC29-6D59-4E0E-9EEB-BD2DAAD1711E}" type="pres">
      <dgm:prSet presAssocID="{B67733F1-737D-48C6-8803-DDCD9875FE65}" presName="accentRepeatNode" presStyleLbl="solidFgAcc1" presStyleIdx="1" presStyleCnt="4"/>
      <dgm:spPr>
        <a:prstGeom prst="ellipse">
          <a:avLst/>
        </a:prstGeom>
      </dgm:spPr>
    </dgm:pt>
    <dgm:pt modelId="{2CEE3D5B-BF38-4F88-B856-C52C8BD8BA4A}" type="pres">
      <dgm:prSet presAssocID="{148583D3-212A-4B00-9988-32226C128A80}" presName="text_3" presStyleLbl="node1" presStyleIdx="2" presStyleCnt="4" custScaleY="128900">
        <dgm:presLayoutVars>
          <dgm:bulletEnabled val="1"/>
        </dgm:presLayoutVars>
      </dgm:prSet>
      <dgm:spPr/>
    </dgm:pt>
    <dgm:pt modelId="{DA20EAB0-2B91-45FF-9B3B-E556DA1FBC09}" type="pres">
      <dgm:prSet presAssocID="{148583D3-212A-4B00-9988-32226C128A80}" presName="accent_3" presStyleCnt="0"/>
      <dgm:spPr/>
    </dgm:pt>
    <dgm:pt modelId="{BACBD0D6-F7FE-4A9A-9FB3-BF30EFDAE518}" type="pres">
      <dgm:prSet presAssocID="{148583D3-212A-4B00-9988-32226C128A80}" presName="accentRepeatNode" presStyleLbl="solidFgAcc1" presStyleIdx="2" presStyleCnt="4"/>
      <dgm:spPr>
        <a:prstGeom prst="ellipse">
          <a:avLst/>
        </a:prstGeom>
      </dgm:spPr>
    </dgm:pt>
    <dgm:pt modelId="{19BF4AAF-A27D-4AFE-AF44-05E4D9E78145}" type="pres">
      <dgm:prSet presAssocID="{1F22B279-0F3A-4D24-B80F-0DD5BC27C82D}" presName="text_4" presStyleLbl="node1" presStyleIdx="3" presStyleCnt="4" custScaleY="128900">
        <dgm:presLayoutVars>
          <dgm:bulletEnabled val="1"/>
        </dgm:presLayoutVars>
      </dgm:prSet>
      <dgm:spPr/>
    </dgm:pt>
    <dgm:pt modelId="{58459CA7-294A-471C-8D4D-750294FAA882}" type="pres">
      <dgm:prSet presAssocID="{1F22B279-0F3A-4D24-B80F-0DD5BC27C82D}" presName="accent_4" presStyleCnt="0"/>
      <dgm:spPr/>
    </dgm:pt>
    <dgm:pt modelId="{CC2B0E31-22D4-4121-8502-DC865BEDAF42}" type="pres">
      <dgm:prSet presAssocID="{1F22B279-0F3A-4D24-B80F-0DD5BC27C82D}" presName="accentRepeatNode" presStyleLbl="solidFgAcc1" presStyleIdx="3" presStyleCnt="4"/>
      <dgm:spPr>
        <a:prstGeom prst="ellipse">
          <a:avLst/>
        </a:prstGeom>
      </dgm:spPr>
    </dgm:pt>
  </dgm:ptLst>
  <dgm:cxnLst>
    <dgm:cxn modelId="{D0969005-7628-406B-9458-29C671DB93EE}" type="presOf" srcId="{148583D3-212A-4B00-9988-32226C128A80}" destId="{2CEE3D5B-BF38-4F88-B856-C52C8BD8BA4A}" srcOrd="0" destOrd="0" presId="urn:microsoft.com/office/officeart/2008/layout/VerticalCurvedList"/>
    <dgm:cxn modelId="{7F2BE434-1D1D-43F8-AA5B-33784948B254}" type="presOf" srcId="{6BA6BDED-8332-4CFD-B9D6-F7EC7931BFD3}" destId="{52F96089-D69A-474E-8979-87A255ED7017}" srcOrd="0" destOrd="0" presId="urn:microsoft.com/office/officeart/2008/layout/VerticalCurvedList"/>
    <dgm:cxn modelId="{CA22CF3D-0A06-4CE9-9FC9-BB20022D8487}" srcId="{C50F74E9-209A-46EF-B6E4-4FCFF7A2DFD7}" destId="{148583D3-212A-4B00-9988-32226C128A80}" srcOrd="2" destOrd="0" parTransId="{506F3BFD-94AE-482A-A59A-65E04C491AA7}" sibTransId="{0E269A07-E216-44C5-9543-31B89418EF69}"/>
    <dgm:cxn modelId="{95100349-3B82-43CA-B6DE-E91528389D22}" type="presOf" srcId="{C50F74E9-209A-46EF-B6E4-4FCFF7A2DFD7}" destId="{3F5467EB-B769-407E-9E3F-947E465B3DC3}" srcOrd="0" destOrd="0" presId="urn:microsoft.com/office/officeart/2008/layout/VerticalCurvedList"/>
    <dgm:cxn modelId="{445AA659-8491-4254-90EB-03BDD0DB65CD}" srcId="{C50F74E9-209A-46EF-B6E4-4FCFF7A2DFD7}" destId="{1F22B279-0F3A-4D24-B80F-0DD5BC27C82D}" srcOrd="3" destOrd="0" parTransId="{92AB6D00-3557-4EFB-87CE-C5C23E9401F2}" sibTransId="{18638FD7-B487-4116-AFB2-2153DA70C0BE}"/>
    <dgm:cxn modelId="{03FA407F-6BA3-475B-927C-53508D27725D}" type="presOf" srcId="{C994F23C-D349-40F7-9378-F9751A6083BB}" destId="{DD1823A5-9A0E-4FB5-9473-8E4850590200}" srcOrd="0" destOrd="0" presId="urn:microsoft.com/office/officeart/2008/layout/VerticalCurvedList"/>
    <dgm:cxn modelId="{CF909697-4FE7-4460-BAC9-56DCB927E67B}" srcId="{C50F74E9-209A-46EF-B6E4-4FCFF7A2DFD7}" destId="{6BA6BDED-8332-4CFD-B9D6-F7EC7931BFD3}" srcOrd="0" destOrd="0" parTransId="{4F1967B6-9098-4BCD-8CB3-831F411BDA07}" sibTransId="{C994F23C-D349-40F7-9378-F9751A6083BB}"/>
    <dgm:cxn modelId="{BA85D4CB-9A55-41B5-B2BD-85234E4C29F3}" type="presOf" srcId="{1F22B279-0F3A-4D24-B80F-0DD5BC27C82D}" destId="{19BF4AAF-A27D-4AFE-AF44-05E4D9E78145}" srcOrd="0" destOrd="0" presId="urn:microsoft.com/office/officeart/2008/layout/VerticalCurvedList"/>
    <dgm:cxn modelId="{ABD7D5E5-5C9E-40D9-8C7E-C66F7D744F54}" type="presOf" srcId="{B67733F1-737D-48C6-8803-DDCD9875FE65}" destId="{C01FDDDD-E9F7-42AA-B59C-536B16B0A324}" srcOrd="0" destOrd="0" presId="urn:microsoft.com/office/officeart/2008/layout/VerticalCurvedList"/>
    <dgm:cxn modelId="{D6D846F8-33A9-40F8-A41B-AB23AE678B4B}" srcId="{C50F74E9-209A-46EF-B6E4-4FCFF7A2DFD7}" destId="{B67733F1-737D-48C6-8803-DDCD9875FE65}" srcOrd="1" destOrd="0" parTransId="{DABFF33D-324A-4F3A-BF5B-50ACB8DC5B9B}" sibTransId="{9F2EF00A-5241-45C8-B5BC-26FF70946C3C}"/>
    <dgm:cxn modelId="{9EFDCB79-DFC9-418E-B5DA-4360180F345F}" type="presParOf" srcId="{3F5467EB-B769-407E-9E3F-947E465B3DC3}" destId="{759739D9-8CC8-496B-B189-8DF45DF9A0E9}" srcOrd="0" destOrd="0" presId="urn:microsoft.com/office/officeart/2008/layout/VerticalCurvedList"/>
    <dgm:cxn modelId="{CD8A0C27-8C08-4FE9-B6C3-0EEA0212C4A9}" type="presParOf" srcId="{759739D9-8CC8-496B-B189-8DF45DF9A0E9}" destId="{7AD89661-5881-4015-935E-D7077EADC3FF}" srcOrd="0" destOrd="0" presId="urn:microsoft.com/office/officeart/2008/layout/VerticalCurvedList"/>
    <dgm:cxn modelId="{3D19B90C-18EF-43F6-9324-B49BE4E60BF0}" type="presParOf" srcId="{7AD89661-5881-4015-935E-D7077EADC3FF}" destId="{67485431-22A4-434C-8BEC-76B7273F277F}" srcOrd="0" destOrd="0" presId="urn:microsoft.com/office/officeart/2008/layout/VerticalCurvedList"/>
    <dgm:cxn modelId="{599DB372-4FCD-47C4-8439-B3408B093E73}" type="presParOf" srcId="{7AD89661-5881-4015-935E-D7077EADC3FF}" destId="{DD1823A5-9A0E-4FB5-9473-8E4850590200}" srcOrd="1" destOrd="0" presId="urn:microsoft.com/office/officeart/2008/layout/VerticalCurvedList"/>
    <dgm:cxn modelId="{798FCDC1-184C-4662-9EDB-C0650FBCB006}" type="presParOf" srcId="{7AD89661-5881-4015-935E-D7077EADC3FF}" destId="{0689B98E-502E-413D-8FAF-936AE4925C56}" srcOrd="2" destOrd="0" presId="urn:microsoft.com/office/officeart/2008/layout/VerticalCurvedList"/>
    <dgm:cxn modelId="{FD3D3EBF-4BC1-4EDA-A358-D7F5C1BC68FE}" type="presParOf" srcId="{7AD89661-5881-4015-935E-D7077EADC3FF}" destId="{0404AC18-5F5C-4700-AD48-35422125E2E0}" srcOrd="3" destOrd="0" presId="urn:microsoft.com/office/officeart/2008/layout/VerticalCurvedList"/>
    <dgm:cxn modelId="{C5D2C3B1-DADB-4DEC-991F-7B901901BF11}" type="presParOf" srcId="{759739D9-8CC8-496B-B189-8DF45DF9A0E9}" destId="{52F96089-D69A-474E-8979-87A255ED7017}" srcOrd="1" destOrd="0" presId="urn:microsoft.com/office/officeart/2008/layout/VerticalCurvedList"/>
    <dgm:cxn modelId="{9D198A5E-B1B1-453D-A89B-9C91D8804E33}" type="presParOf" srcId="{759739D9-8CC8-496B-B189-8DF45DF9A0E9}" destId="{6A95B116-F5C5-4E74-86CF-E44FCAD149EF}" srcOrd="2" destOrd="0" presId="urn:microsoft.com/office/officeart/2008/layout/VerticalCurvedList"/>
    <dgm:cxn modelId="{95B07407-2BAA-4C32-9D24-AED26522E7AA}" type="presParOf" srcId="{6A95B116-F5C5-4E74-86CF-E44FCAD149EF}" destId="{F4DAD0CF-0D49-4E07-B399-267263FC983F}" srcOrd="0" destOrd="0" presId="urn:microsoft.com/office/officeart/2008/layout/VerticalCurvedList"/>
    <dgm:cxn modelId="{74CB61AF-3984-4A43-9AA8-5200CBFDEF43}" type="presParOf" srcId="{759739D9-8CC8-496B-B189-8DF45DF9A0E9}" destId="{C01FDDDD-E9F7-42AA-B59C-536B16B0A324}" srcOrd="3" destOrd="0" presId="urn:microsoft.com/office/officeart/2008/layout/VerticalCurvedList"/>
    <dgm:cxn modelId="{8F8E422C-6047-457E-ADF6-08D73971FE30}" type="presParOf" srcId="{759739D9-8CC8-496B-B189-8DF45DF9A0E9}" destId="{659422AC-C072-4934-8057-15EA7D54442D}" srcOrd="4" destOrd="0" presId="urn:microsoft.com/office/officeart/2008/layout/VerticalCurvedList"/>
    <dgm:cxn modelId="{05A1C111-0A93-4958-9DDA-E4D83FB4E6C3}" type="presParOf" srcId="{659422AC-C072-4934-8057-15EA7D54442D}" destId="{EC77BC29-6D59-4E0E-9EEB-BD2DAAD1711E}" srcOrd="0" destOrd="0" presId="urn:microsoft.com/office/officeart/2008/layout/VerticalCurvedList"/>
    <dgm:cxn modelId="{B29C012B-572D-4875-8E5B-FC80082587E6}" type="presParOf" srcId="{759739D9-8CC8-496B-B189-8DF45DF9A0E9}" destId="{2CEE3D5B-BF38-4F88-B856-C52C8BD8BA4A}" srcOrd="5" destOrd="0" presId="urn:microsoft.com/office/officeart/2008/layout/VerticalCurvedList"/>
    <dgm:cxn modelId="{4EC8EEC4-DFE1-4488-932D-45D48A0EFA7A}" type="presParOf" srcId="{759739D9-8CC8-496B-B189-8DF45DF9A0E9}" destId="{DA20EAB0-2B91-45FF-9B3B-E556DA1FBC09}" srcOrd="6" destOrd="0" presId="urn:microsoft.com/office/officeart/2008/layout/VerticalCurvedList"/>
    <dgm:cxn modelId="{DF19A85E-2FE9-4F16-8695-7902B2246378}" type="presParOf" srcId="{DA20EAB0-2B91-45FF-9B3B-E556DA1FBC09}" destId="{BACBD0D6-F7FE-4A9A-9FB3-BF30EFDAE518}" srcOrd="0" destOrd="0" presId="urn:microsoft.com/office/officeart/2008/layout/VerticalCurvedList"/>
    <dgm:cxn modelId="{05EA0654-EABC-49D1-8269-4410DA9D2865}" type="presParOf" srcId="{759739D9-8CC8-496B-B189-8DF45DF9A0E9}" destId="{19BF4AAF-A27D-4AFE-AF44-05E4D9E78145}" srcOrd="7" destOrd="0" presId="urn:microsoft.com/office/officeart/2008/layout/VerticalCurvedList"/>
    <dgm:cxn modelId="{508E8CB0-D36D-4F73-8AB5-D5F53525A10B}" type="presParOf" srcId="{759739D9-8CC8-496B-B189-8DF45DF9A0E9}" destId="{58459CA7-294A-471C-8D4D-750294FAA882}" srcOrd="8" destOrd="0" presId="urn:microsoft.com/office/officeart/2008/layout/VerticalCurvedList"/>
    <dgm:cxn modelId="{162BC1FD-7DEE-47B7-9766-4A566AF69309}" type="presParOf" srcId="{58459CA7-294A-471C-8D4D-750294FAA882}" destId="{CC2B0E31-22D4-4121-8502-DC865BEDAF4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1823A5-9A0E-4FB5-9473-8E4850590200}">
      <dsp:nvSpPr>
        <dsp:cNvPr id="0" name=""/>
        <dsp:cNvSpPr/>
      </dsp:nvSpPr>
      <dsp:spPr>
        <a:xfrm>
          <a:off x="-5858961" y="-896664"/>
          <a:ext cx="6975100" cy="6975100"/>
        </a:xfrm>
        <a:prstGeom prst="blockArc">
          <a:avLst>
            <a:gd name="adj1" fmla="val 18900000"/>
            <a:gd name="adj2" fmla="val 2700000"/>
            <a:gd name="adj3" fmla="val 31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F96089-D69A-474E-8979-87A255ED7017}">
      <dsp:nvSpPr>
        <dsp:cNvPr id="0" name=""/>
        <dsp:cNvSpPr/>
      </dsp:nvSpPr>
      <dsp:spPr>
        <a:xfrm>
          <a:off x="584207" y="283184"/>
          <a:ext cx="5030964" cy="102754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2749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de-DE" sz="1600" b="1" kern="1200" dirty="0">
              <a:solidFill>
                <a:schemeClr val="tx1"/>
              </a:solidFill>
              <a:cs typeface="Arial" panose="020B0604020202020204" pitchFamily="34" charset="0"/>
            </a:rPr>
            <a:t>Pflegefall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de-DE" sz="1600" kern="1200" dirty="0">
              <a:solidFill>
                <a:schemeClr val="tx1"/>
              </a:solidFill>
            </a:rPr>
            <a:t>bei Pflege- oder Familienpflegezeit max. 6 Monate</a:t>
          </a:r>
          <a:endParaRPr lang="de-DE" sz="1600" kern="1200" dirty="0"/>
        </a:p>
      </dsp:txBody>
      <dsp:txXfrm>
        <a:off x="584207" y="283184"/>
        <a:ext cx="5030964" cy="1027543"/>
      </dsp:txXfrm>
    </dsp:sp>
    <dsp:sp modelId="{F4DAD0CF-0D49-4E07-B399-267263FC983F}">
      <dsp:nvSpPr>
        <dsp:cNvPr id="0" name=""/>
        <dsp:cNvSpPr/>
      </dsp:nvSpPr>
      <dsp:spPr>
        <a:xfrm>
          <a:off x="85980" y="298729"/>
          <a:ext cx="996454" cy="9964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1FDDDD-E9F7-42AA-B59C-536B16B0A324}">
      <dsp:nvSpPr>
        <dsp:cNvPr id="0" name=""/>
        <dsp:cNvSpPr/>
      </dsp:nvSpPr>
      <dsp:spPr>
        <a:xfrm>
          <a:off x="1041240" y="1479137"/>
          <a:ext cx="4573932" cy="1027543"/>
        </a:xfrm>
        <a:prstGeom prst="rect">
          <a:avLst/>
        </a:prstGeom>
        <a:solidFill>
          <a:srgbClr val="D5D82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2749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de-DE" sz="1600" b="1" kern="1200" dirty="0">
              <a:solidFill>
                <a:schemeClr val="tx1"/>
              </a:solidFill>
              <a:cs typeface="Arial" panose="020B0604020202020204" pitchFamily="34" charset="0"/>
            </a:rPr>
            <a:t>Arbeitsunfähigkeit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de-DE" sz="1600" kern="1200" dirty="0">
              <a:solidFill>
                <a:schemeClr val="tx1"/>
              </a:solidFill>
            </a:rPr>
            <a:t>ab dem 43. Tag einer längeren Arbeitsunfähigkeit</a:t>
          </a:r>
          <a:endParaRPr lang="de-DE" sz="1600" kern="1200" dirty="0"/>
        </a:p>
      </dsp:txBody>
      <dsp:txXfrm>
        <a:off x="1041240" y="1479137"/>
        <a:ext cx="4573932" cy="1027543"/>
      </dsp:txXfrm>
    </dsp:sp>
    <dsp:sp modelId="{EC77BC29-6D59-4E0E-9EEB-BD2DAAD1711E}">
      <dsp:nvSpPr>
        <dsp:cNvPr id="0" name=""/>
        <dsp:cNvSpPr/>
      </dsp:nvSpPr>
      <dsp:spPr>
        <a:xfrm>
          <a:off x="543012" y="1494681"/>
          <a:ext cx="996454" cy="9964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EE3D5B-BF38-4F88-B856-C52C8BD8BA4A}">
      <dsp:nvSpPr>
        <dsp:cNvPr id="0" name=""/>
        <dsp:cNvSpPr/>
      </dsp:nvSpPr>
      <dsp:spPr>
        <a:xfrm>
          <a:off x="1041240" y="2675089"/>
          <a:ext cx="4573932" cy="1027543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2749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de-DE" sz="1600" b="1" kern="1200" dirty="0">
              <a:solidFill>
                <a:schemeClr val="tx1"/>
              </a:solidFill>
              <a:cs typeface="Arial" panose="020B0604020202020204" pitchFamily="34" charset="0"/>
            </a:rPr>
            <a:t>Elternzeit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de-DE" sz="1600" kern="1200" dirty="0">
              <a:solidFill>
                <a:schemeClr val="tx1"/>
              </a:solidFill>
            </a:rPr>
            <a:t>bei Elterngeldbezug max. 12 Monate </a:t>
          </a:r>
          <a:endParaRPr lang="de-DE" sz="1600" kern="1200" dirty="0"/>
        </a:p>
      </dsp:txBody>
      <dsp:txXfrm>
        <a:off x="1041240" y="2675089"/>
        <a:ext cx="4573932" cy="1027543"/>
      </dsp:txXfrm>
    </dsp:sp>
    <dsp:sp modelId="{BACBD0D6-F7FE-4A9A-9FB3-BF30EFDAE518}">
      <dsp:nvSpPr>
        <dsp:cNvPr id="0" name=""/>
        <dsp:cNvSpPr/>
      </dsp:nvSpPr>
      <dsp:spPr>
        <a:xfrm>
          <a:off x="543012" y="2690634"/>
          <a:ext cx="996454" cy="9964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BF4AAF-A27D-4AFE-AF44-05E4D9E78145}">
      <dsp:nvSpPr>
        <dsp:cNvPr id="0" name=""/>
        <dsp:cNvSpPr/>
      </dsp:nvSpPr>
      <dsp:spPr>
        <a:xfrm>
          <a:off x="584207" y="3871042"/>
          <a:ext cx="5030964" cy="1027543"/>
        </a:xfrm>
        <a:prstGeom prst="rect">
          <a:avLst/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2749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b="1" kern="1200" dirty="0">
              <a:solidFill>
                <a:srgbClr val="575757"/>
              </a:solidFill>
              <a:latin typeface="Arial Narrow"/>
              <a:ea typeface="+mn-ea"/>
              <a:cs typeface="Arial" panose="020B0604020202020204" pitchFamily="34" charset="0"/>
            </a:rPr>
            <a:t>Sabbatjahr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solidFill>
                <a:schemeClr val="tx1"/>
              </a:solidFill>
            </a:rPr>
            <a:t>bei einem kombinierten Abschluss von einem </a:t>
          </a:r>
          <a:r>
            <a:rPr lang="de-DE" sz="1600" kern="1200" dirty="0" err="1">
              <a:solidFill>
                <a:schemeClr val="tx1"/>
              </a:solidFill>
            </a:rPr>
            <a:t>GetWell</a:t>
          </a:r>
          <a:r>
            <a:rPr lang="de-DE" sz="1600" kern="1200" dirty="0">
              <a:solidFill>
                <a:schemeClr val="tx1"/>
              </a:solidFill>
            </a:rPr>
            <a:t>+  mit einem weiteren </a:t>
          </a:r>
          <a:r>
            <a:rPr lang="de-DE" sz="1600" kern="1200" dirty="0" err="1">
              <a:solidFill>
                <a:schemeClr val="tx1"/>
              </a:solidFill>
            </a:rPr>
            <a:t>bKV</a:t>
          </a:r>
          <a:r>
            <a:rPr lang="de-DE" sz="1600" kern="1200" dirty="0">
              <a:solidFill>
                <a:schemeClr val="tx1"/>
              </a:solidFill>
            </a:rPr>
            <a:t>+ Tarif bis 12 Monate</a:t>
          </a:r>
          <a:endParaRPr lang="de-DE" sz="1600" kern="1200" dirty="0">
            <a:solidFill>
              <a:srgbClr val="575757"/>
            </a:solidFill>
            <a:latin typeface="Arial Narrow"/>
            <a:ea typeface="+mn-ea"/>
            <a:cs typeface="Arial" panose="020B0604020202020204" pitchFamily="34" charset="0"/>
          </a:endParaRPr>
        </a:p>
      </dsp:txBody>
      <dsp:txXfrm>
        <a:off x="584207" y="3871042"/>
        <a:ext cx="5030964" cy="1027543"/>
      </dsp:txXfrm>
    </dsp:sp>
    <dsp:sp modelId="{CC2B0E31-22D4-4121-8502-DC865BEDAF42}">
      <dsp:nvSpPr>
        <dsp:cNvPr id="0" name=""/>
        <dsp:cNvSpPr/>
      </dsp:nvSpPr>
      <dsp:spPr>
        <a:xfrm>
          <a:off x="85980" y="3886587"/>
          <a:ext cx="996454" cy="9964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1823A5-9A0E-4FB5-9473-8E4850590200}">
      <dsp:nvSpPr>
        <dsp:cNvPr id="0" name=""/>
        <dsp:cNvSpPr/>
      </dsp:nvSpPr>
      <dsp:spPr>
        <a:xfrm>
          <a:off x="-5858961" y="-896664"/>
          <a:ext cx="6975100" cy="6975100"/>
        </a:xfrm>
        <a:prstGeom prst="blockArc">
          <a:avLst>
            <a:gd name="adj1" fmla="val 18900000"/>
            <a:gd name="adj2" fmla="val 2700000"/>
            <a:gd name="adj3" fmla="val 31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F96089-D69A-474E-8979-87A255ED7017}">
      <dsp:nvSpPr>
        <dsp:cNvPr id="0" name=""/>
        <dsp:cNvSpPr/>
      </dsp:nvSpPr>
      <dsp:spPr>
        <a:xfrm>
          <a:off x="584207" y="283184"/>
          <a:ext cx="5030964" cy="102754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2749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de-DE" sz="1600" b="1" kern="1200" dirty="0">
              <a:solidFill>
                <a:schemeClr val="tx1"/>
              </a:solidFill>
              <a:cs typeface="Arial" panose="020B0604020202020204" pitchFamily="34" charset="0"/>
            </a:rPr>
            <a:t>Telemedizin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de-DE" sz="1600" kern="1200" dirty="0">
              <a:solidFill>
                <a:schemeClr val="tx1"/>
              </a:solidFill>
              <a:cs typeface="Arial" panose="020B0604020202020204" pitchFamily="34" charset="0"/>
            </a:rPr>
            <a:t>Ärztliche Beratung jederzeit - digital</a:t>
          </a:r>
          <a:endParaRPr lang="de-DE" sz="1600" kern="1200" dirty="0"/>
        </a:p>
      </dsp:txBody>
      <dsp:txXfrm>
        <a:off x="584207" y="283184"/>
        <a:ext cx="5030964" cy="1027543"/>
      </dsp:txXfrm>
    </dsp:sp>
    <dsp:sp modelId="{F4DAD0CF-0D49-4E07-B399-267263FC983F}">
      <dsp:nvSpPr>
        <dsp:cNvPr id="0" name=""/>
        <dsp:cNvSpPr/>
      </dsp:nvSpPr>
      <dsp:spPr>
        <a:xfrm>
          <a:off x="85980" y="298729"/>
          <a:ext cx="996454" cy="9964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1FDDDD-E9F7-42AA-B59C-536B16B0A324}">
      <dsp:nvSpPr>
        <dsp:cNvPr id="0" name=""/>
        <dsp:cNvSpPr/>
      </dsp:nvSpPr>
      <dsp:spPr>
        <a:xfrm>
          <a:off x="1041240" y="1479137"/>
          <a:ext cx="4573932" cy="1027543"/>
        </a:xfrm>
        <a:prstGeom prst="rect">
          <a:avLst/>
        </a:prstGeom>
        <a:solidFill>
          <a:srgbClr val="D5D82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2749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de-DE" sz="1400" b="1" kern="1200" dirty="0">
              <a:solidFill>
                <a:schemeClr val="tx1"/>
              </a:solidFill>
              <a:cs typeface="Arial" panose="020B0604020202020204" pitchFamily="34" charset="0"/>
            </a:rPr>
            <a:t>Facharzt Terminservice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de-DE" sz="1400" kern="1200" dirty="0">
              <a:solidFill>
                <a:schemeClr val="dk1"/>
              </a:solidFill>
              <a:cs typeface="Arial" panose="020B0604020202020204" pitchFamily="34" charset="0"/>
            </a:rPr>
            <a:t>Erstmalige Terminvereinbarung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de-DE" sz="1400" kern="1200" dirty="0">
              <a:solidFill>
                <a:schemeClr val="dk1"/>
              </a:solidFill>
              <a:cs typeface="Arial" panose="020B0604020202020204" pitchFamily="34" charset="0"/>
            </a:rPr>
            <a:t>Vorverlegung eines bestehenden Termins</a:t>
          </a:r>
          <a:endParaRPr lang="de-DE" sz="1400" kern="1200" dirty="0"/>
        </a:p>
      </dsp:txBody>
      <dsp:txXfrm>
        <a:off x="1041240" y="1479137"/>
        <a:ext cx="4573932" cy="1027543"/>
      </dsp:txXfrm>
    </dsp:sp>
    <dsp:sp modelId="{EC77BC29-6D59-4E0E-9EEB-BD2DAAD1711E}">
      <dsp:nvSpPr>
        <dsp:cNvPr id="0" name=""/>
        <dsp:cNvSpPr/>
      </dsp:nvSpPr>
      <dsp:spPr>
        <a:xfrm>
          <a:off x="543012" y="1494681"/>
          <a:ext cx="996454" cy="9964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EE3D5B-BF38-4F88-B856-C52C8BD8BA4A}">
      <dsp:nvSpPr>
        <dsp:cNvPr id="0" name=""/>
        <dsp:cNvSpPr/>
      </dsp:nvSpPr>
      <dsp:spPr>
        <a:xfrm>
          <a:off x="1041240" y="2675089"/>
          <a:ext cx="4573932" cy="1027543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2749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de-DE" sz="1400" b="1" kern="1200" dirty="0">
              <a:solidFill>
                <a:schemeClr val="tx1"/>
              </a:solidFill>
              <a:cs typeface="Arial" panose="020B0604020202020204" pitchFamily="34" charset="0"/>
            </a:rPr>
            <a:t>Gesundheitstelefon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de-DE" sz="1400" kern="1200" dirty="0">
              <a:solidFill>
                <a:schemeClr val="tx1"/>
              </a:solidFill>
              <a:cs typeface="Arial" panose="020B0604020202020204" pitchFamily="34" charset="0"/>
            </a:rPr>
            <a:t>Telefonische 24h Hotline (24/7/365)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de-DE" sz="1400" kern="1200" dirty="0">
              <a:solidFill>
                <a:schemeClr val="tx1"/>
              </a:solidFill>
              <a:cs typeface="Arial" panose="020B0604020202020204" pitchFamily="34" charset="0"/>
            </a:rPr>
            <a:t>Medizinische Beratung von A bis Z 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de-DE" sz="1400" kern="1200" dirty="0">
              <a:solidFill>
                <a:schemeClr val="tx1"/>
              </a:solidFill>
              <a:cs typeface="Arial" panose="020B0604020202020204" pitchFamily="34" charset="0"/>
            </a:rPr>
            <a:t>Benennung von Leistungserbringern jeglicher Art </a:t>
          </a:r>
          <a:endParaRPr lang="de-DE" sz="1400" kern="1200" dirty="0"/>
        </a:p>
      </dsp:txBody>
      <dsp:txXfrm>
        <a:off x="1041240" y="2675089"/>
        <a:ext cx="4573932" cy="1027543"/>
      </dsp:txXfrm>
    </dsp:sp>
    <dsp:sp modelId="{BACBD0D6-F7FE-4A9A-9FB3-BF30EFDAE518}">
      <dsp:nvSpPr>
        <dsp:cNvPr id="0" name=""/>
        <dsp:cNvSpPr/>
      </dsp:nvSpPr>
      <dsp:spPr>
        <a:xfrm>
          <a:off x="543012" y="2690634"/>
          <a:ext cx="996454" cy="9964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BF4AAF-A27D-4AFE-AF44-05E4D9E78145}">
      <dsp:nvSpPr>
        <dsp:cNvPr id="0" name=""/>
        <dsp:cNvSpPr/>
      </dsp:nvSpPr>
      <dsp:spPr>
        <a:xfrm>
          <a:off x="584207" y="3871042"/>
          <a:ext cx="5030964" cy="1027543"/>
        </a:xfrm>
        <a:prstGeom prst="rect">
          <a:avLst/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2749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b="1" kern="1200" dirty="0">
              <a:solidFill>
                <a:srgbClr val="575757"/>
              </a:solidFill>
              <a:latin typeface="Arial Narrow"/>
              <a:ea typeface="+mn-ea"/>
              <a:cs typeface="Arial" panose="020B0604020202020204" pitchFamily="34" charset="0"/>
            </a:rPr>
            <a:t>Erschöpfungsvorsorge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solidFill>
                <a:srgbClr val="575757"/>
              </a:solidFill>
              <a:latin typeface="Arial Narrow"/>
              <a:ea typeface="+mn-ea"/>
              <a:cs typeface="Arial" panose="020B0604020202020204" pitchFamily="34" charset="0"/>
            </a:rPr>
            <a:t>Professionelle Unterstützung bei Stress</a:t>
          </a:r>
        </a:p>
      </dsp:txBody>
      <dsp:txXfrm>
        <a:off x="584207" y="3871042"/>
        <a:ext cx="5030964" cy="1027543"/>
      </dsp:txXfrm>
    </dsp:sp>
    <dsp:sp modelId="{CC2B0E31-22D4-4121-8502-DC865BEDAF42}">
      <dsp:nvSpPr>
        <dsp:cNvPr id="0" name=""/>
        <dsp:cNvSpPr/>
      </dsp:nvSpPr>
      <dsp:spPr>
        <a:xfrm>
          <a:off x="85980" y="3886587"/>
          <a:ext cx="996454" cy="9964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956F0C-0B8B-4F94-B243-54591DDBFF16}" type="datetimeFigureOut">
              <a:rPr lang="de-DE" smtClean="0"/>
              <a:t>11.08.2022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FC89D2-2C7C-4785-9E80-70E679E329F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953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96FE5B-BE8C-445D-8515-0B3E228054E6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59472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93A737-9D3B-4142-8835-A543BF2810DB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1826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93A737-9D3B-4142-8835-A543BF2810DB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30166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2D3AEA-1865-4ABD-ADDB-71DE4C76C3B4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63275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93A737-9D3B-4142-8835-A543BF2810DB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99172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3F2D5-C667-4298-802C-728A450089C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0762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93A737-9D3B-4142-8835-A543BF2810DB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54666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93A737-9D3B-4142-8835-A543BF2810DB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00429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93A737-9D3B-4142-8835-A543BF2810DB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13331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93A737-9D3B-4142-8835-A543BF2810DB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0485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93A737-9D3B-4142-8835-A543BF2810DB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52442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93A737-9D3B-4142-8835-A543BF2810DB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5492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1.bin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für Wechselmotiv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78FF201B-7922-43AA-8422-437428B06913}"/>
              </a:ext>
            </a:extLst>
          </p:cNvPr>
          <p:cNvSpPr/>
          <p:nvPr userDrawn="1"/>
        </p:nvSpPr>
        <p:spPr bwMode="gray">
          <a:xfrm>
            <a:off x="9017000" y="0"/>
            <a:ext cx="3175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/>
          <a:lstStyle/>
          <a:p>
            <a:pPr algn="l">
              <a:lnSpc>
                <a:spcPct val="110000"/>
              </a:lnSpc>
              <a:spcBef>
                <a:spcPts val="600"/>
              </a:spcBef>
            </a:pPr>
            <a:endParaRPr lang="de-DE"/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8181024B-86B2-4DEC-8912-4DF31008DC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7811634" y="3783691"/>
            <a:ext cx="3142331" cy="2016000"/>
          </a:xfrm>
          <a:prstGeom prst="rect">
            <a:avLst/>
          </a:prstGeom>
        </p:spPr>
      </p:pic>
      <p:sp>
        <p:nvSpPr>
          <p:cNvPr id="9" name="Bildplatzhalter 8">
            <a:extLst>
              <a:ext uri="{FF2B5EF4-FFF2-40B4-BE49-F238E27FC236}">
                <a16:creationId xmlns:a16="http://schemas.microsoft.com/office/drawing/2014/main" id="{D721CB7B-387E-408C-8EBD-A889B25345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gray">
          <a:xfrm>
            <a:off x="6511926" y="0"/>
            <a:ext cx="5680075" cy="6858000"/>
          </a:xfrm>
          <a:custGeom>
            <a:avLst/>
            <a:gdLst>
              <a:gd name="connsiteX0" fmla="*/ 1299709 w 5680075"/>
              <a:gd name="connsiteY0" fmla="*/ 3783693 h 6858000"/>
              <a:gd name="connsiteX1" fmla="*/ 1299709 w 5680075"/>
              <a:gd name="connsiteY1" fmla="*/ 5799694 h 6858000"/>
              <a:gd name="connsiteX2" fmla="*/ 3163178 w 5680075"/>
              <a:gd name="connsiteY2" fmla="*/ 5799694 h 6858000"/>
              <a:gd name="connsiteX3" fmla="*/ 3940208 w 5680075"/>
              <a:gd name="connsiteY3" fmla="*/ 5673772 h 6858000"/>
              <a:gd name="connsiteX4" fmla="*/ 4442040 w 5680075"/>
              <a:gd name="connsiteY4" fmla="*/ 4728629 h 6858000"/>
              <a:gd name="connsiteX5" fmla="*/ 3956396 w 5680075"/>
              <a:gd name="connsiteY5" fmla="*/ 3909615 h 6858000"/>
              <a:gd name="connsiteX6" fmla="*/ 3195015 w 5680075"/>
              <a:gd name="connsiteY6" fmla="*/ 3783693 h 6858000"/>
              <a:gd name="connsiteX7" fmla="*/ 0 w 5680075"/>
              <a:gd name="connsiteY7" fmla="*/ 0 h 6858000"/>
              <a:gd name="connsiteX8" fmla="*/ 15875 w 5680075"/>
              <a:gd name="connsiteY8" fmla="*/ 0 h 6858000"/>
              <a:gd name="connsiteX9" fmla="*/ 993775 w 5680075"/>
              <a:gd name="connsiteY9" fmla="*/ 0 h 6858000"/>
              <a:gd name="connsiteX10" fmla="*/ 5680075 w 5680075"/>
              <a:gd name="connsiteY10" fmla="*/ 0 h 6858000"/>
              <a:gd name="connsiteX11" fmla="*/ 5680075 w 5680075"/>
              <a:gd name="connsiteY11" fmla="*/ 3 h 6858000"/>
              <a:gd name="connsiteX12" fmla="*/ 2451100 w 5680075"/>
              <a:gd name="connsiteY12" fmla="*/ 3 h 6858000"/>
              <a:gd name="connsiteX13" fmla="*/ 2451100 w 5680075"/>
              <a:gd name="connsiteY13" fmla="*/ 7037 h 6858000"/>
              <a:gd name="connsiteX14" fmla="*/ 3395205 w 5680075"/>
              <a:gd name="connsiteY14" fmla="*/ 7037 h 6858000"/>
              <a:gd name="connsiteX15" fmla="*/ 5141299 w 5680075"/>
              <a:gd name="connsiteY15" fmla="*/ 731147 h 6858000"/>
              <a:gd name="connsiteX16" fmla="*/ 5453456 w 5680075"/>
              <a:gd name="connsiteY16" fmla="*/ 1781887 h 6858000"/>
              <a:gd name="connsiteX17" fmla="*/ 5141299 w 5680075"/>
              <a:gd name="connsiteY17" fmla="*/ 2789966 h 6858000"/>
              <a:gd name="connsiteX18" fmla="*/ 4630496 w 5680075"/>
              <a:gd name="connsiteY18" fmla="*/ 3173352 h 6858000"/>
              <a:gd name="connsiteX19" fmla="*/ 5411457 w 5680075"/>
              <a:gd name="connsiteY19" fmla="*/ 3783950 h 6858000"/>
              <a:gd name="connsiteX20" fmla="*/ 5667047 w 5680075"/>
              <a:gd name="connsiteY20" fmla="*/ 4792596 h 6858000"/>
              <a:gd name="connsiteX21" fmla="*/ 5368890 w 5680075"/>
              <a:gd name="connsiteY21" fmla="*/ 5885902 h 6858000"/>
              <a:gd name="connsiteX22" fmla="*/ 4900276 w 5680075"/>
              <a:gd name="connsiteY22" fmla="*/ 6425083 h 6858000"/>
              <a:gd name="connsiteX23" fmla="*/ 4147788 w 5680075"/>
              <a:gd name="connsiteY23" fmla="*/ 6765618 h 6858000"/>
              <a:gd name="connsiteX24" fmla="*/ 3448839 w 5680075"/>
              <a:gd name="connsiteY24" fmla="*/ 6857497 h 6858000"/>
              <a:gd name="connsiteX25" fmla="*/ 3431985 w 5680075"/>
              <a:gd name="connsiteY25" fmla="*/ 6858000 h 6858000"/>
              <a:gd name="connsiteX26" fmla="*/ 993775 w 5680075"/>
              <a:gd name="connsiteY26" fmla="*/ 6858000 h 6858000"/>
              <a:gd name="connsiteX27" fmla="*/ 15875 w 5680075"/>
              <a:gd name="connsiteY27" fmla="*/ 6858000 h 6858000"/>
              <a:gd name="connsiteX28" fmla="*/ 0 w 5680075"/>
              <a:gd name="connsiteY2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680075" h="6858000">
                <a:moveTo>
                  <a:pt x="1299709" y="3783693"/>
                </a:moveTo>
                <a:lnTo>
                  <a:pt x="1299709" y="5799694"/>
                </a:lnTo>
                <a:lnTo>
                  <a:pt x="3163178" y="5799694"/>
                </a:lnTo>
                <a:cubicBezTo>
                  <a:pt x="3486941" y="5799694"/>
                  <a:pt x="3745951" y="5752578"/>
                  <a:pt x="3940208" y="5673772"/>
                </a:cubicBezTo>
                <a:cubicBezTo>
                  <a:pt x="4280375" y="5516266"/>
                  <a:pt x="4442364" y="5185512"/>
                  <a:pt x="4442040" y="4728629"/>
                </a:cubicBezTo>
                <a:cubicBezTo>
                  <a:pt x="4442040" y="4334915"/>
                  <a:pt x="4280159" y="4067016"/>
                  <a:pt x="3956396" y="3909615"/>
                </a:cubicBezTo>
                <a:cubicBezTo>
                  <a:pt x="3777788" y="3830914"/>
                  <a:pt x="3518777" y="3783693"/>
                  <a:pt x="3195015" y="3783693"/>
                </a:cubicBezTo>
                <a:close/>
                <a:moveTo>
                  <a:pt x="0" y="0"/>
                </a:moveTo>
                <a:lnTo>
                  <a:pt x="15875" y="0"/>
                </a:lnTo>
                <a:lnTo>
                  <a:pt x="993775" y="0"/>
                </a:lnTo>
                <a:lnTo>
                  <a:pt x="5680075" y="0"/>
                </a:lnTo>
                <a:lnTo>
                  <a:pt x="5680075" y="3"/>
                </a:lnTo>
                <a:lnTo>
                  <a:pt x="2451100" y="3"/>
                </a:lnTo>
                <a:lnTo>
                  <a:pt x="2451100" y="7037"/>
                </a:lnTo>
                <a:lnTo>
                  <a:pt x="3395205" y="7037"/>
                </a:lnTo>
                <a:cubicBezTo>
                  <a:pt x="4218669" y="21289"/>
                  <a:pt x="4800701" y="262659"/>
                  <a:pt x="5141299" y="731147"/>
                </a:cubicBezTo>
                <a:cubicBezTo>
                  <a:pt x="5339944" y="1029304"/>
                  <a:pt x="5453456" y="1369745"/>
                  <a:pt x="5453456" y="1781887"/>
                </a:cubicBezTo>
                <a:cubicBezTo>
                  <a:pt x="5453456" y="2194029"/>
                  <a:pt x="5354228" y="2534564"/>
                  <a:pt x="5141299" y="2789966"/>
                </a:cubicBezTo>
                <a:cubicBezTo>
                  <a:pt x="5027787" y="2932045"/>
                  <a:pt x="4857519" y="3059840"/>
                  <a:pt x="4630496" y="3173352"/>
                </a:cubicBezTo>
                <a:cubicBezTo>
                  <a:pt x="4971315" y="3301525"/>
                  <a:pt x="5226811" y="3500171"/>
                  <a:pt x="5411457" y="3783950"/>
                </a:cubicBezTo>
                <a:cubicBezTo>
                  <a:pt x="5581819" y="4053730"/>
                  <a:pt x="5667047" y="4394454"/>
                  <a:pt x="5667047" y="4792596"/>
                </a:cubicBezTo>
                <a:cubicBezTo>
                  <a:pt x="5667047" y="5204832"/>
                  <a:pt x="5567535" y="5559273"/>
                  <a:pt x="5368890" y="5885902"/>
                </a:cubicBezTo>
                <a:cubicBezTo>
                  <a:pt x="5240811" y="6098453"/>
                  <a:pt x="5084827" y="6283194"/>
                  <a:pt x="4900276" y="6425083"/>
                </a:cubicBezTo>
                <a:cubicBezTo>
                  <a:pt x="4686968" y="6595351"/>
                  <a:pt x="4431756" y="6708768"/>
                  <a:pt x="4147788" y="6765618"/>
                </a:cubicBezTo>
                <a:cubicBezTo>
                  <a:pt x="3934811" y="6808256"/>
                  <a:pt x="3697731" y="6842860"/>
                  <a:pt x="3448839" y="6857497"/>
                </a:cubicBezTo>
                <a:lnTo>
                  <a:pt x="3431985" y="6858000"/>
                </a:lnTo>
                <a:lnTo>
                  <a:pt x="993775" y="6858000"/>
                </a:lnTo>
                <a:lnTo>
                  <a:pt x="1587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9ED02B1-1F24-4E0C-946C-5FF3286BCCE6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-1" y="0"/>
            <a:ext cx="6511927" cy="6858000"/>
          </a:xfrm>
          <a:solidFill>
            <a:schemeClr val="accent1"/>
          </a:solidFill>
        </p:spPr>
        <p:txBody>
          <a:bodyPr lIns="360000" rIns="576000" bIns="3204000" anchor="b"/>
          <a:lstStyle>
            <a:lvl1pPr algn="r">
              <a:lnSpc>
                <a:spcPct val="90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EB0C1F0-8145-43C1-A4EC-59452C233EB6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407986" y="3802743"/>
            <a:ext cx="5543552" cy="409463"/>
          </a:xfrm>
        </p:spPr>
        <p:txBody>
          <a:bodyPr anchor="t"/>
          <a:lstStyle>
            <a:lvl1pPr marL="0" indent="0" algn="r">
              <a:buNone/>
              <a:defRPr sz="2000" b="1">
                <a:solidFill>
                  <a:srgbClr val="CDFF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0E7A93EF-84E6-4661-98AB-49B1C86D7F3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407988" y="4400551"/>
            <a:ext cx="5543550" cy="409463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  <a:lvl2pPr algn="r">
              <a:defRPr>
                <a:solidFill>
                  <a:schemeClr val="bg1"/>
                </a:solidFill>
              </a:defRPr>
            </a:lvl2pPr>
            <a:lvl3pPr algn="r"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Name, Datum</a:t>
            </a:r>
          </a:p>
        </p:txBody>
      </p:sp>
    </p:spTree>
    <p:extLst>
      <p:ext uri="{BB962C8B-B14F-4D97-AF65-F5344CB8AC3E}">
        <p14:creationId xmlns:p14="http://schemas.microsoft.com/office/powerpoint/2010/main" val="8136628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anzflächiges Mo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9762AB2D-AEB7-4731-A117-B8EB3ECE2DE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gray">
          <a:xfrm>
            <a:off x="0" y="0"/>
            <a:ext cx="12192000" cy="6381750"/>
          </a:xfrm>
          <a:ln>
            <a:noFill/>
          </a:ln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5C183C1D-408B-486A-85AB-02F937714F0F}"/>
              </a:ext>
            </a:extLst>
          </p:cNvPr>
          <p:cNvSpPr>
            <a:spLocks noGrp="1"/>
          </p:cNvSpPr>
          <p:nvPr>
            <p:ph type="dt" sz="half" idx="15"/>
          </p:nvPr>
        </p:nvSpPr>
        <p:spPr bwMode="gray"/>
        <p:txBody>
          <a:bodyPr/>
          <a:lstStyle/>
          <a:p>
            <a:fld id="{F0183583-7A79-4DA1-91FA-4780A1B3D3C9}" type="datetime1">
              <a:rPr lang="de-DE" smtClean="0"/>
              <a:t>11.08.2022</a:t>
            </a:fld>
            <a:endParaRPr lang="de-DE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48267450-3712-4D23-A550-360E8BA3EE9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gray">
          <a:xfrm>
            <a:off x="407986" y="6562141"/>
            <a:ext cx="5543552" cy="108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Peter Seemann, Competence Center Firmenkunden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9AF44C1B-E24A-41D6-AB24-9AF352787CFF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 bwMode="gray">
          <a:xfrm>
            <a:off x="10596012" y="333375"/>
            <a:ext cx="1188000" cy="761645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48BCEE-8248-46BF-8A38-31B850AEA30F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0" y="333375"/>
            <a:ext cx="10596012" cy="756000"/>
          </a:xfrm>
          <a:solidFill>
            <a:schemeClr val="bg1">
              <a:alpha val="80000"/>
            </a:schemeClr>
          </a:solidFill>
        </p:spPr>
        <p:txBody>
          <a:bodyPr lIns="414000" rIns="360000" bIns="3600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5165DC9-053F-47F0-A704-8B551CC8073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68C043CC-5C95-4899-A53E-B5A0898FD6B6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1414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otiv rechts mit Highlight-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9762AB2D-AEB7-4731-A117-B8EB3ECE2DE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gray">
          <a:xfrm>
            <a:off x="5951538" y="0"/>
            <a:ext cx="6240461" cy="6381750"/>
          </a:xfrm>
          <a:ln>
            <a:noFill/>
          </a:ln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5C183C1D-408B-486A-85AB-02F937714F0F}"/>
              </a:ext>
            </a:extLst>
          </p:cNvPr>
          <p:cNvSpPr>
            <a:spLocks noGrp="1"/>
          </p:cNvSpPr>
          <p:nvPr>
            <p:ph type="dt" sz="half" idx="15"/>
          </p:nvPr>
        </p:nvSpPr>
        <p:spPr bwMode="gray"/>
        <p:txBody>
          <a:bodyPr/>
          <a:lstStyle/>
          <a:p>
            <a:fld id="{0A120F72-FA29-437F-9DDF-987BDF0054A9}" type="datetime1">
              <a:rPr lang="de-DE" smtClean="0"/>
              <a:t>11.08.2022</a:t>
            </a:fld>
            <a:endParaRPr lang="de-DE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48267450-3712-4D23-A550-360E8BA3EE9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gray">
          <a:xfrm>
            <a:off x="407986" y="6562141"/>
            <a:ext cx="5543552" cy="108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Peter Seemann, Competence Center Firmenkunden</a:t>
            </a:r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D8945C11-B921-4A99-AECB-A02023F4120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68C043CC-5C95-4899-A53E-B5A0898FD6B6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9" name="Textplatzhalter 28">
            <a:extLst>
              <a:ext uri="{FF2B5EF4-FFF2-40B4-BE49-F238E27FC236}">
                <a16:creationId xmlns:a16="http://schemas.microsoft.com/office/drawing/2014/main" id="{F291FE73-75C9-44CD-9F17-85222E7694C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 bwMode="gray">
          <a:xfrm>
            <a:off x="0" y="0"/>
            <a:ext cx="8379231" cy="6381750"/>
          </a:xfrm>
          <a:custGeom>
            <a:avLst/>
            <a:gdLst>
              <a:gd name="connsiteX0" fmla="*/ 0 w 8379231"/>
              <a:gd name="connsiteY0" fmla="*/ 0 h 6381750"/>
              <a:gd name="connsiteX1" fmla="*/ 529544 w 8379231"/>
              <a:gd name="connsiteY1" fmla="*/ 0 h 6381750"/>
              <a:gd name="connsiteX2" fmla="*/ 5554726 w 8379231"/>
              <a:gd name="connsiteY2" fmla="*/ 0 h 6381750"/>
              <a:gd name="connsiteX3" fmla="*/ 6084270 w 8379231"/>
              <a:gd name="connsiteY3" fmla="*/ 0 h 6381750"/>
              <a:gd name="connsiteX4" fmla="*/ 6154179 w 8379231"/>
              <a:gd name="connsiteY4" fmla="*/ 14437 h 6381750"/>
              <a:gd name="connsiteX5" fmla="*/ 7646306 w 8379231"/>
              <a:gd name="connsiteY5" fmla="*/ 934438 h 6381750"/>
              <a:gd name="connsiteX6" fmla="*/ 8092100 w 8379231"/>
              <a:gd name="connsiteY6" fmla="*/ 2435007 h 6381750"/>
              <a:gd name="connsiteX7" fmla="*/ 7646306 w 8379231"/>
              <a:gd name="connsiteY7" fmla="*/ 3874652 h 6381750"/>
              <a:gd name="connsiteX8" fmla="*/ 6916826 w 8379231"/>
              <a:gd name="connsiteY8" fmla="*/ 4422168 h 6381750"/>
              <a:gd name="connsiteX9" fmla="*/ 8032121 w 8379231"/>
              <a:gd name="connsiteY9" fmla="*/ 5294167 h 6381750"/>
              <a:gd name="connsiteX10" fmla="*/ 8374312 w 8379231"/>
              <a:gd name="connsiteY10" fmla="*/ 6323857 h 6381750"/>
              <a:gd name="connsiteX11" fmla="*/ 8379231 w 8379231"/>
              <a:gd name="connsiteY11" fmla="*/ 6381750 h 6381750"/>
              <a:gd name="connsiteX12" fmla="*/ 7849687 w 8379231"/>
              <a:gd name="connsiteY12" fmla="*/ 6381750 h 6381750"/>
              <a:gd name="connsiteX13" fmla="*/ 529544 w 8379231"/>
              <a:gd name="connsiteY13" fmla="*/ 6381750 h 6381750"/>
              <a:gd name="connsiteX14" fmla="*/ 0 w 8379231"/>
              <a:gd name="connsiteY14" fmla="*/ 6381750 h 638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379231" h="6381750">
                <a:moveTo>
                  <a:pt x="0" y="0"/>
                </a:moveTo>
                <a:lnTo>
                  <a:pt x="529544" y="0"/>
                </a:lnTo>
                <a:lnTo>
                  <a:pt x="5554726" y="0"/>
                </a:lnTo>
                <a:lnTo>
                  <a:pt x="6084270" y="0"/>
                </a:lnTo>
                <a:lnTo>
                  <a:pt x="6154179" y="14437"/>
                </a:lnTo>
                <a:cubicBezTo>
                  <a:pt x="6814523" y="167799"/>
                  <a:pt x="7311899" y="474466"/>
                  <a:pt x="7646306" y="934438"/>
                </a:cubicBezTo>
                <a:cubicBezTo>
                  <a:pt x="7929993" y="1360238"/>
                  <a:pt x="8092100" y="1846425"/>
                  <a:pt x="8092100" y="2435007"/>
                </a:cubicBezTo>
                <a:cubicBezTo>
                  <a:pt x="8092100" y="3023590"/>
                  <a:pt x="7950392" y="3509911"/>
                  <a:pt x="7646306" y="3874652"/>
                </a:cubicBezTo>
                <a:cubicBezTo>
                  <a:pt x="7484199" y="4077556"/>
                  <a:pt x="7241038" y="4260061"/>
                  <a:pt x="6916826" y="4422168"/>
                </a:cubicBezTo>
                <a:cubicBezTo>
                  <a:pt x="7403551" y="4605213"/>
                  <a:pt x="7768427" y="4888901"/>
                  <a:pt x="8032121" y="5294167"/>
                </a:cubicBezTo>
                <a:cubicBezTo>
                  <a:pt x="8214592" y="5583123"/>
                  <a:pt x="8328675" y="5929069"/>
                  <a:pt x="8374312" y="6323857"/>
                </a:cubicBezTo>
                <a:lnTo>
                  <a:pt x="8379231" y="6381750"/>
                </a:lnTo>
                <a:lnTo>
                  <a:pt x="7849687" y="6381750"/>
                </a:lnTo>
                <a:lnTo>
                  <a:pt x="529544" y="6381750"/>
                </a:lnTo>
                <a:lnTo>
                  <a:pt x="0" y="638175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396000" tIns="432000" rIns="1728000" bIns="432000" anchor="ctr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 marL="216000" indent="-2160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432000" indent="-2160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648000" indent="-2160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864000" indent="-2160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8554032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otiv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37865556-6D80-4E46-A3F1-27E48E798A09}"/>
              </a:ext>
            </a:extLst>
          </p:cNvPr>
          <p:cNvSpPr/>
          <p:nvPr userDrawn="1"/>
        </p:nvSpPr>
        <p:spPr bwMode="gray">
          <a:xfrm>
            <a:off x="5951539" y="0"/>
            <a:ext cx="6240462" cy="6381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72000" rIns="108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10000"/>
              </a:lnSpc>
              <a:spcBef>
                <a:spcPts val="600"/>
              </a:spcBef>
            </a:pPr>
            <a:endParaRPr lang="de-DE"/>
          </a:p>
        </p:txBody>
      </p:sp>
      <p:sp>
        <p:nvSpPr>
          <p:cNvPr id="24" name="Bildplatzhalter 23">
            <a:extLst>
              <a:ext uri="{FF2B5EF4-FFF2-40B4-BE49-F238E27FC236}">
                <a16:creationId xmlns:a16="http://schemas.microsoft.com/office/drawing/2014/main" id="{2DDB50C7-856F-47C7-874A-B99CF551949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gray">
          <a:xfrm>
            <a:off x="1" y="0"/>
            <a:ext cx="8379231" cy="6381750"/>
          </a:xfrm>
          <a:custGeom>
            <a:avLst/>
            <a:gdLst>
              <a:gd name="connsiteX0" fmla="*/ 0 w 8379231"/>
              <a:gd name="connsiteY0" fmla="*/ 0 h 6381750"/>
              <a:gd name="connsiteX1" fmla="*/ 6084270 w 8379231"/>
              <a:gd name="connsiteY1" fmla="*/ 0 h 6381750"/>
              <a:gd name="connsiteX2" fmla="*/ 6154179 w 8379231"/>
              <a:gd name="connsiteY2" fmla="*/ 14437 h 6381750"/>
              <a:gd name="connsiteX3" fmla="*/ 7646306 w 8379231"/>
              <a:gd name="connsiteY3" fmla="*/ 934438 h 6381750"/>
              <a:gd name="connsiteX4" fmla="*/ 8092100 w 8379231"/>
              <a:gd name="connsiteY4" fmla="*/ 2435007 h 6381750"/>
              <a:gd name="connsiteX5" fmla="*/ 7646306 w 8379231"/>
              <a:gd name="connsiteY5" fmla="*/ 3874652 h 6381750"/>
              <a:gd name="connsiteX6" fmla="*/ 6916826 w 8379231"/>
              <a:gd name="connsiteY6" fmla="*/ 4422168 h 6381750"/>
              <a:gd name="connsiteX7" fmla="*/ 8032121 w 8379231"/>
              <a:gd name="connsiteY7" fmla="*/ 5294167 h 6381750"/>
              <a:gd name="connsiteX8" fmla="*/ 8374312 w 8379231"/>
              <a:gd name="connsiteY8" fmla="*/ 6323857 h 6381750"/>
              <a:gd name="connsiteX9" fmla="*/ 8379231 w 8379231"/>
              <a:gd name="connsiteY9" fmla="*/ 6381750 h 6381750"/>
              <a:gd name="connsiteX10" fmla="*/ 0 w 8379231"/>
              <a:gd name="connsiteY10" fmla="*/ 6381750 h 638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379231" h="6381750">
                <a:moveTo>
                  <a:pt x="0" y="0"/>
                </a:moveTo>
                <a:lnTo>
                  <a:pt x="6084270" y="0"/>
                </a:lnTo>
                <a:lnTo>
                  <a:pt x="6154179" y="14437"/>
                </a:lnTo>
                <a:cubicBezTo>
                  <a:pt x="6814523" y="167799"/>
                  <a:pt x="7311899" y="474466"/>
                  <a:pt x="7646306" y="934438"/>
                </a:cubicBezTo>
                <a:cubicBezTo>
                  <a:pt x="7929993" y="1360238"/>
                  <a:pt x="8092100" y="1846425"/>
                  <a:pt x="8092100" y="2435007"/>
                </a:cubicBezTo>
                <a:cubicBezTo>
                  <a:pt x="8092100" y="3023590"/>
                  <a:pt x="7950392" y="3509911"/>
                  <a:pt x="7646306" y="3874652"/>
                </a:cubicBezTo>
                <a:cubicBezTo>
                  <a:pt x="7484199" y="4077556"/>
                  <a:pt x="7241038" y="4260061"/>
                  <a:pt x="6916826" y="4422168"/>
                </a:cubicBezTo>
                <a:cubicBezTo>
                  <a:pt x="7403551" y="4605213"/>
                  <a:pt x="7768427" y="4888901"/>
                  <a:pt x="8032121" y="5294167"/>
                </a:cubicBezTo>
                <a:cubicBezTo>
                  <a:pt x="8214592" y="5583123"/>
                  <a:pt x="8328675" y="5929069"/>
                  <a:pt x="8374312" y="6323857"/>
                </a:cubicBezTo>
                <a:lnTo>
                  <a:pt x="8379231" y="6381750"/>
                </a:lnTo>
                <a:lnTo>
                  <a:pt x="0" y="63817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>
            <a:noAutofit/>
          </a:bodyPr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5C183C1D-408B-486A-85AB-02F937714F0F}"/>
              </a:ext>
            </a:extLst>
          </p:cNvPr>
          <p:cNvSpPr>
            <a:spLocks noGrp="1"/>
          </p:cNvSpPr>
          <p:nvPr>
            <p:ph type="dt" sz="half" idx="15"/>
          </p:nvPr>
        </p:nvSpPr>
        <p:spPr bwMode="gray"/>
        <p:txBody>
          <a:bodyPr/>
          <a:lstStyle/>
          <a:p>
            <a:fld id="{693DBE2C-B6ED-4EE0-9AA5-5015E1292045}" type="datetime1">
              <a:rPr lang="de-DE" smtClean="0"/>
              <a:t>11.08.2022</a:t>
            </a:fld>
            <a:endParaRPr lang="de-DE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48267450-3712-4D23-A550-360E8BA3EE9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gray">
          <a:xfrm>
            <a:off x="407986" y="6562141"/>
            <a:ext cx="5543552" cy="108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Peter Seemann, Competence Center Firmenkunden</a:t>
            </a:r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D8945C11-B921-4A99-AECB-A02023F4120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68C043CC-5C95-4899-A53E-B5A0898FD6B6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6" name="Titel 15">
            <a:extLst>
              <a:ext uri="{FF2B5EF4-FFF2-40B4-BE49-F238E27FC236}">
                <a16:creationId xmlns:a16="http://schemas.microsoft.com/office/drawing/2014/main" id="{9F1163D8-FA40-4D19-B53A-9C11F1751209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1" y="333374"/>
            <a:ext cx="7730462" cy="720000"/>
          </a:xfrm>
          <a:custGeom>
            <a:avLst/>
            <a:gdLst>
              <a:gd name="connsiteX0" fmla="*/ 0 w 7714271"/>
              <a:gd name="connsiteY0" fmla="*/ 0 h 720000"/>
              <a:gd name="connsiteX1" fmla="*/ 6975495 w 7714271"/>
              <a:gd name="connsiteY1" fmla="*/ 0 h 720000"/>
              <a:gd name="connsiteX2" fmla="*/ 7022469 w 7714271"/>
              <a:gd name="connsiteY2" fmla="*/ 26085 h 720000"/>
              <a:gd name="connsiteX3" fmla="*/ 7646306 w 7714271"/>
              <a:gd name="connsiteY3" fmla="*/ 601064 h 720000"/>
              <a:gd name="connsiteX4" fmla="*/ 7714271 w 7714271"/>
              <a:gd name="connsiteY4" fmla="*/ 720000 h 720000"/>
              <a:gd name="connsiteX5" fmla="*/ 0 w 7714271"/>
              <a:gd name="connsiteY5" fmla="*/ 72000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14271" h="720000">
                <a:moveTo>
                  <a:pt x="0" y="0"/>
                </a:moveTo>
                <a:lnTo>
                  <a:pt x="6975495" y="0"/>
                </a:lnTo>
                <a:lnTo>
                  <a:pt x="7022469" y="26085"/>
                </a:lnTo>
                <a:cubicBezTo>
                  <a:pt x="7271157" y="179418"/>
                  <a:pt x="7479103" y="371078"/>
                  <a:pt x="7646306" y="601064"/>
                </a:cubicBezTo>
                <a:lnTo>
                  <a:pt x="7714271" y="720000"/>
                </a:lnTo>
                <a:lnTo>
                  <a:pt x="0" y="720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</p:spPr>
        <p:txBody>
          <a:bodyPr vert="horz" lIns="414000" tIns="0" rIns="360000" bIns="36000" rtlCol="0" anchor="b">
            <a:noAutofit/>
          </a:bodyPr>
          <a:lstStyle>
            <a:lvl1pPr>
              <a:defRPr lang="de-DE" dirty="0"/>
            </a:lvl1pPr>
          </a:lstStyle>
          <a:p>
            <a:pPr lvl="0"/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7640195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tiv mit Highlight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B59A35-C300-42C8-9787-520D5BDD5A61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4FEBF55-0D7F-446D-89AB-4461F76E2F85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100920D8-DE08-4E1A-99BE-FE1DF0BCC9CB}" type="datetime1">
              <a:rPr lang="de-DE" smtClean="0"/>
              <a:t>11.08.2022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EE1D857-51B4-4D0C-BCAA-A845088A7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>
            <a:off x="407986" y="6562141"/>
            <a:ext cx="5543552" cy="108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Peter Seemann, Competence Center Firmenkunden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65A4F11-47E3-4169-A083-51265A697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8C043CC-5C95-4899-A53E-B5A0898FD6B6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7020CCC6-CBD7-47AD-9F48-977ADCB910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gray">
          <a:xfrm>
            <a:off x="0" y="1773238"/>
            <a:ext cx="12192000" cy="3001962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9" name="Textplatzhalter 6">
            <a:extLst>
              <a:ext uri="{FF2B5EF4-FFF2-40B4-BE49-F238E27FC236}">
                <a16:creationId xmlns:a16="http://schemas.microsoft.com/office/drawing/2014/main" id="{C39CBD1A-046D-4968-9C92-7B475FAB81F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gray">
          <a:xfrm>
            <a:off x="407988" y="1345929"/>
            <a:ext cx="11376025" cy="216000"/>
          </a:xfrm>
        </p:spPr>
        <p:txBody>
          <a:bodyPr anchor="ctr"/>
          <a:lstStyle>
            <a:lvl1pPr>
              <a:lnSpc>
                <a:spcPct val="100000"/>
              </a:lnSpc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77C0478A-076F-4E4B-A39A-8665D9338B6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 bwMode="gray">
          <a:xfrm>
            <a:off x="6240464" y="4419598"/>
            <a:ext cx="5543548" cy="1962151"/>
          </a:xfrm>
          <a:solidFill>
            <a:schemeClr val="accent1"/>
          </a:solidFill>
        </p:spPr>
        <p:txBody>
          <a:bodyPr vert="horz" wrap="square" lIns="108000" tIns="72000" rIns="108000" bIns="72000" rtlCol="0">
            <a:noAutofit/>
          </a:bodyPr>
          <a:lstStyle>
            <a:lvl1pPr>
              <a:defRPr lang="de-DE" smtClean="0">
                <a:solidFill>
                  <a:schemeClr val="bg1"/>
                </a:solidFill>
              </a:defRPr>
            </a:lvl1pPr>
            <a:lvl2pPr marL="216000" indent="-216000">
              <a:buClr>
                <a:schemeClr val="bg1"/>
              </a:buClr>
              <a:buFont typeface="Arial" panose="020B0604020202020204" pitchFamily="34" charset="0"/>
              <a:buChar char="•"/>
              <a:defRPr lang="de-DE" smtClean="0">
                <a:solidFill>
                  <a:schemeClr val="bg1"/>
                </a:solidFill>
              </a:defRPr>
            </a:lvl2pPr>
            <a:lvl3pPr marL="432000" indent="-216000">
              <a:buClr>
                <a:schemeClr val="bg1"/>
              </a:buClr>
              <a:buFont typeface="Arial" panose="020B0604020202020204" pitchFamily="34" charset="0"/>
              <a:buChar char="•"/>
              <a:defRPr lang="de-DE" smtClean="0">
                <a:solidFill>
                  <a:schemeClr val="bg1"/>
                </a:solidFill>
              </a:defRPr>
            </a:lvl3pPr>
            <a:lvl4pPr marL="648000" indent="-216000">
              <a:buClr>
                <a:schemeClr val="bg1"/>
              </a:buClr>
              <a:buFont typeface="Arial" panose="020B0604020202020204" pitchFamily="34" charset="0"/>
              <a:buChar char="•"/>
              <a:defRPr lang="de-DE" smtClean="0">
                <a:solidFill>
                  <a:schemeClr val="bg1"/>
                </a:solidFill>
              </a:defRPr>
            </a:lvl4pPr>
            <a:lvl5pPr marL="864000" indent="-216000">
              <a:buClr>
                <a:schemeClr val="bg1"/>
              </a:buClr>
              <a:buFont typeface="Arial" panose="020B0604020202020204" pitchFamily="34" charset="0"/>
              <a:buChar char="•"/>
              <a:defRPr lang="de-DE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45211E5C-B93A-4960-8F29-292BB96DAE9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11284713" y="6000172"/>
            <a:ext cx="499301" cy="381578"/>
          </a:xfrm>
          <a:custGeom>
            <a:avLst/>
            <a:gdLst>
              <a:gd name="connsiteX0" fmla="*/ 497429 w 499301"/>
              <a:gd name="connsiteY0" fmla="*/ 0 h 381578"/>
              <a:gd name="connsiteX1" fmla="*/ 499301 w 499301"/>
              <a:gd name="connsiteY1" fmla="*/ 0 h 381578"/>
              <a:gd name="connsiteX2" fmla="*/ 499301 w 499301"/>
              <a:gd name="connsiteY2" fmla="*/ 381578 h 381578"/>
              <a:gd name="connsiteX3" fmla="*/ 0 w 499301"/>
              <a:gd name="connsiteY3" fmla="*/ 381578 h 381578"/>
              <a:gd name="connsiteX4" fmla="*/ 303373 w 499301"/>
              <a:gd name="connsiteY4" fmla="*/ 334513 h 381578"/>
              <a:gd name="connsiteX5" fmla="*/ 487417 w 499301"/>
              <a:gd name="connsiteY5" fmla="*/ 100214 h 381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301" h="381578">
                <a:moveTo>
                  <a:pt x="497429" y="0"/>
                </a:moveTo>
                <a:lnTo>
                  <a:pt x="499301" y="0"/>
                </a:lnTo>
                <a:lnTo>
                  <a:pt x="499301" y="381578"/>
                </a:lnTo>
                <a:lnTo>
                  <a:pt x="0" y="381578"/>
                </a:lnTo>
                <a:cubicBezTo>
                  <a:pt x="126405" y="381578"/>
                  <a:pt x="227530" y="363968"/>
                  <a:pt x="303373" y="334513"/>
                </a:cubicBezTo>
                <a:cubicBezTo>
                  <a:pt x="402981" y="290361"/>
                  <a:pt x="463458" y="209785"/>
                  <a:pt x="487417" y="100214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b">
            <a:noAutofit/>
          </a:bodyPr>
          <a:lstStyle>
            <a:lvl1pPr algn="r"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370168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bschnittsfoli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 19">
            <a:extLst>
              <a:ext uri="{FF2B5EF4-FFF2-40B4-BE49-F238E27FC236}">
                <a16:creationId xmlns:a16="http://schemas.microsoft.com/office/drawing/2014/main" id="{DED4568E-E948-4BFD-8D50-264D99AE53A3}"/>
              </a:ext>
            </a:extLst>
          </p:cNvPr>
          <p:cNvSpPr/>
          <p:nvPr userDrawn="1"/>
        </p:nvSpPr>
        <p:spPr bwMode="gray">
          <a:xfrm>
            <a:off x="0" y="0"/>
            <a:ext cx="102616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Bildplatzhalter 18">
            <a:extLst>
              <a:ext uri="{FF2B5EF4-FFF2-40B4-BE49-F238E27FC236}">
                <a16:creationId xmlns:a16="http://schemas.microsoft.com/office/drawing/2014/main" id="{E5AFE650-509F-4D44-9E3F-839839E4A72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 bwMode="gray">
          <a:xfrm>
            <a:off x="6811906" y="0"/>
            <a:ext cx="5380095" cy="6858000"/>
          </a:xfrm>
          <a:custGeom>
            <a:avLst/>
            <a:gdLst>
              <a:gd name="connsiteX0" fmla="*/ 0 w 5380095"/>
              <a:gd name="connsiteY0" fmla="*/ 0 h 6858000"/>
              <a:gd name="connsiteX1" fmla="*/ 5380095 w 5380095"/>
              <a:gd name="connsiteY1" fmla="*/ 0 h 6858000"/>
              <a:gd name="connsiteX2" fmla="*/ 5380095 w 5380095"/>
              <a:gd name="connsiteY2" fmla="*/ 6858000 h 6858000"/>
              <a:gd name="connsiteX3" fmla="*/ 2280034 w 5380095"/>
              <a:gd name="connsiteY3" fmla="*/ 6858000 h 6858000"/>
              <a:gd name="connsiteX4" fmla="*/ 2283605 w 5380095"/>
              <a:gd name="connsiteY4" fmla="*/ 6741681 h 6858000"/>
              <a:gd name="connsiteX5" fmla="*/ 1917831 w 5380095"/>
              <a:gd name="connsiteY5" fmla="*/ 5298210 h 6858000"/>
              <a:gd name="connsiteX6" fmla="*/ 800201 w 5380095"/>
              <a:gd name="connsiteY6" fmla="*/ 4424385 h 6858000"/>
              <a:gd name="connsiteX7" fmla="*/ 1531209 w 5380095"/>
              <a:gd name="connsiteY7" fmla="*/ 3875723 h 6858000"/>
              <a:gd name="connsiteX8" fmla="*/ 1977936 w 5380095"/>
              <a:gd name="connsiteY8" fmla="*/ 2433064 h 6858000"/>
              <a:gd name="connsiteX9" fmla="*/ 1531209 w 5380095"/>
              <a:gd name="connsiteY9" fmla="*/ 929353 h 6858000"/>
              <a:gd name="connsiteX10" fmla="*/ 35958 w 5380095"/>
              <a:gd name="connsiteY10" fmla="*/ 742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380095" h="6858000">
                <a:moveTo>
                  <a:pt x="0" y="0"/>
                </a:moveTo>
                <a:lnTo>
                  <a:pt x="5380095" y="0"/>
                </a:lnTo>
                <a:lnTo>
                  <a:pt x="5380095" y="6858000"/>
                </a:lnTo>
                <a:lnTo>
                  <a:pt x="2280034" y="6858000"/>
                </a:lnTo>
                <a:lnTo>
                  <a:pt x="2283605" y="6741681"/>
                </a:lnTo>
                <a:cubicBezTo>
                  <a:pt x="2283605" y="6171901"/>
                  <a:pt x="2161636" y="5684292"/>
                  <a:pt x="1917831" y="5298210"/>
                </a:cubicBezTo>
                <a:cubicBezTo>
                  <a:pt x="1653585" y="4892095"/>
                  <a:pt x="1287946" y="4607813"/>
                  <a:pt x="800201" y="4424385"/>
                </a:cubicBezTo>
                <a:cubicBezTo>
                  <a:pt x="1125093" y="4261939"/>
                  <a:pt x="1368763" y="4079052"/>
                  <a:pt x="1531209" y="3875723"/>
                </a:cubicBezTo>
                <a:cubicBezTo>
                  <a:pt x="1835931" y="3510218"/>
                  <a:pt x="1977936" y="3022879"/>
                  <a:pt x="1977936" y="2433064"/>
                </a:cubicBezTo>
                <a:cubicBezTo>
                  <a:pt x="1977936" y="1843249"/>
                  <a:pt x="1815489" y="1356045"/>
                  <a:pt x="1531209" y="929353"/>
                </a:cubicBezTo>
                <a:cubicBezTo>
                  <a:pt x="1196102" y="468418"/>
                  <a:pt x="697685" y="161109"/>
                  <a:pt x="35958" y="7426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24B9068-BE93-4ED1-BA10-ACD37E5EA764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1552575" y="1773238"/>
            <a:ext cx="5760000" cy="2232705"/>
          </a:xfrm>
        </p:spPr>
        <p:txBody>
          <a:bodyPr anchor="b"/>
          <a:lstStyle>
            <a:lvl1pPr>
              <a:defRPr sz="4800" cap="all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0067535-8033-4A31-B302-1B86B2213DF8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1552575" y="4122057"/>
            <a:ext cx="5760000" cy="1967593"/>
          </a:xfrm>
        </p:spPr>
        <p:txBody>
          <a:bodyPr/>
          <a:lstStyle>
            <a:lvl1pPr marL="0" indent="0">
              <a:buNone/>
              <a:defRPr sz="2400" b="1">
                <a:solidFill>
                  <a:srgbClr val="CDFF0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3C2F7384-A717-49AE-BD3E-06F3DFA695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07988" y="1773238"/>
            <a:ext cx="1058862" cy="2436812"/>
          </a:xfrm>
        </p:spPr>
        <p:txBody>
          <a:bodyPr anchor="b"/>
          <a:lstStyle>
            <a:lvl1pPr>
              <a:lnSpc>
                <a:spcPct val="100000"/>
              </a:lnSpc>
              <a:spcBef>
                <a:spcPts val="0"/>
              </a:spcBef>
              <a:defRPr sz="1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954595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bschnittsfol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53953A5-A1E2-487B-964E-A5BA1213AE8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951538" y="0"/>
            <a:ext cx="6240462" cy="6858000"/>
          </a:xfrm>
        </p:spPr>
        <p:txBody>
          <a:bodyPr/>
          <a:lstStyle>
            <a:lvl1pPr algn="r">
              <a:defRPr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24B9068-BE93-4ED1-BA10-ACD37E5EA7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0" y="0"/>
            <a:ext cx="9245600" cy="6858000"/>
          </a:xfrm>
          <a:gradFill>
            <a:gsLst>
              <a:gs pos="0">
                <a:schemeClr val="accent1"/>
              </a:gs>
              <a:gs pos="95000">
                <a:schemeClr val="accent1">
                  <a:alpha val="0"/>
                </a:schemeClr>
              </a:gs>
              <a:gs pos="65000">
                <a:schemeClr val="accent1"/>
              </a:gs>
            </a:gsLst>
            <a:lin ang="0" scaled="1"/>
          </a:gradFill>
        </p:spPr>
        <p:txBody>
          <a:bodyPr lIns="1548000" rIns="1440000" bIns="2844000" anchor="b"/>
          <a:lstStyle>
            <a:lvl1pPr>
              <a:defRPr sz="4800" cap="all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0067535-8033-4A31-B302-1B86B2213DF8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1552575" y="4122057"/>
            <a:ext cx="5760000" cy="1967593"/>
          </a:xfrm>
        </p:spPr>
        <p:txBody>
          <a:bodyPr/>
          <a:lstStyle>
            <a:lvl1pPr marL="0" indent="0">
              <a:buNone/>
              <a:defRPr sz="2400" b="1">
                <a:solidFill>
                  <a:srgbClr val="CDFF0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3C2F7384-A717-49AE-BD3E-06F3DFA695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07988" y="1773238"/>
            <a:ext cx="1058862" cy="2436812"/>
          </a:xfrm>
        </p:spPr>
        <p:txBody>
          <a:bodyPr anchor="b"/>
          <a:lstStyle>
            <a:lvl1pPr>
              <a:lnSpc>
                <a:spcPct val="100000"/>
              </a:lnSpc>
              <a:spcBef>
                <a:spcPts val="0"/>
              </a:spcBef>
              <a:defRPr sz="1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875514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982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eres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33342BB5-88E4-417A-9EB7-B1AC539068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0661753" y="333374"/>
            <a:ext cx="112226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5527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bschlussfoli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576770E2-A607-4A67-9C4B-D6688E55C11E}"/>
              </a:ext>
            </a:extLst>
          </p:cNvPr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72000" rIns="108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10000"/>
              </a:lnSpc>
              <a:spcBef>
                <a:spcPts val="600"/>
              </a:spcBef>
            </a:pPr>
            <a:endParaRPr lang="de-DE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D1F8DC27-372A-4AF4-A00E-1515096D3AC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2590800" y="2997200"/>
            <a:ext cx="3360738" cy="1409700"/>
          </a:xfrm>
        </p:spPr>
        <p:txBody>
          <a:bodyPr/>
          <a:lstStyle>
            <a:lvl1pPr>
              <a:lnSpc>
                <a:spcPct val="90000"/>
              </a:lnSpc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Barmer Straße 22</a:t>
            </a:r>
          </a:p>
          <a:p>
            <a:pPr lvl="0"/>
            <a:r>
              <a:rPr lang="de-DE"/>
              <a:t>12345 </a:t>
            </a:r>
            <a:r>
              <a:rPr lang="de-DE" err="1"/>
              <a:t>Barmerhausen</a:t>
            </a:r>
            <a:endParaRPr lang="de-DE"/>
          </a:p>
          <a:p>
            <a:pPr lvl="0"/>
            <a:r>
              <a:rPr lang="de-DE"/>
              <a:t>Tel: 0202 / 123456</a:t>
            </a:r>
          </a:p>
          <a:p>
            <a:pPr lvl="0"/>
            <a:r>
              <a:rPr lang="de-DE"/>
              <a:t>Mail: beate.bartok@barmenia.de</a:t>
            </a:r>
          </a:p>
          <a:p>
            <a:pPr lvl="0"/>
            <a:r>
              <a:rPr lang="de-DE"/>
              <a:t>www.barmenia.de</a:t>
            </a:r>
          </a:p>
          <a:p>
            <a:pPr lvl="0"/>
            <a:endParaRPr lang="de-DE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10AD68B5-1DBE-4954-8ED4-A3B8ACB8A0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2590800" y="2074864"/>
            <a:ext cx="3360738" cy="725486"/>
          </a:xfrm>
        </p:spPr>
        <p:txBody>
          <a:bodyPr anchor="b"/>
          <a:lstStyle>
            <a:lvl1pPr>
              <a:lnSpc>
                <a:spcPct val="90000"/>
              </a:lnSpc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Name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8FB3D96-BC1D-4B40-9B57-B3F8F240BC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gray">
          <a:xfrm>
            <a:off x="6242750" y="1773237"/>
            <a:ext cx="2952000" cy="3888000"/>
          </a:xfrm>
          <a:solidFill>
            <a:schemeClr val="bg1"/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pic>
        <p:nvPicPr>
          <p:cNvPr id="8" name="Grafik 9">
            <a:extLst>
              <a:ext uri="{FF2B5EF4-FFF2-40B4-BE49-F238E27FC236}">
                <a16:creationId xmlns:a16="http://schemas.microsoft.com/office/drawing/2014/main" id="{B5C4D859-D786-4ACA-AA83-D6AE3AA363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6012" y="333374"/>
            <a:ext cx="1187284" cy="76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3086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bschlussfol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576770E2-A607-4A67-9C4B-D6688E55C11E}"/>
              </a:ext>
            </a:extLst>
          </p:cNvPr>
          <p:cNvSpPr/>
          <p:nvPr userDrawn="1"/>
        </p:nvSpPr>
        <p:spPr bwMode="gray">
          <a:xfrm>
            <a:off x="0" y="0"/>
            <a:ext cx="92329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72000" rIns="108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10000"/>
              </a:lnSpc>
              <a:spcBef>
                <a:spcPts val="600"/>
              </a:spcBef>
            </a:pPr>
            <a:endParaRPr lang="de-DE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D1F8DC27-372A-4AF4-A00E-1515096D3AC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2590800" y="2997200"/>
            <a:ext cx="3360738" cy="1409700"/>
          </a:xfrm>
        </p:spPr>
        <p:txBody>
          <a:bodyPr/>
          <a:lstStyle>
            <a:lvl1pPr>
              <a:lnSpc>
                <a:spcPct val="90000"/>
              </a:lnSpc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Barmer Straße 22</a:t>
            </a:r>
          </a:p>
          <a:p>
            <a:pPr lvl="0"/>
            <a:r>
              <a:rPr lang="de-DE"/>
              <a:t>12345 </a:t>
            </a:r>
            <a:r>
              <a:rPr lang="de-DE" err="1"/>
              <a:t>Barmerhausen</a:t>
            </a:r>
            <a:endParaRPr lang="de-DE"/>
          </a:p>
          <a:p>
            <a:pPr lvl="0"/>
            <a:r>
              <a:rPr lang="de-DE"/>
              <a:t>Tel: 0202 / 123456</a:t>
            </a:r>
          </a:p>
          <a:p>
            <a:pPr lvl="0"/>
            <a:r>
              <a:rPr lang="de-DE"/>
              <a:t>Mail: beate.bartok@barmenia.de</a:t>
            </a:r>
          </a:p>
          <a:p>
            <a:pPr lvl="0"/>
            <a:r>
              <a:rPr lang="de-DE"/>
              <a:t>www.barmenia.de</a:t>
            </a:r>
          </a:p>
          <a:p>
            <a:pPr lvl="0"/>
            <a:endParaRPr lang="de-DE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10AD68B5-1DBE-4954-8ED4-A3B8ACB8A0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2590800" y="2074864"/>
            <a:ext cx="3360738" cy="725486"/>
          </a:xfrm>
        </p:spPr>
        <p:txBody>
          <a:bodyPr anchor="b"/>
          <a:lstStyle>
            <a:lvl1pPr>
              <a:lnSpc>
                <a:spcPct val="90000"/>
              </a:lnSpc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Name</a:t>
            </a:r>
          </a:p>
        </p:txBody>
      </p:sp>
      <p:sp>
        <p:nvSpPr>
          <p:cNvPr id="7" name="Bildplatzhalter 18">
            <a:extLst>
              <a:ext uri="{FF2B5EF4-FFF2-40B4-BE49-F238E27FC236}">
                <a16:creationId xmlns:a16="http://schemas.microsoft.com/office/drawing/2014/main" id="{E77F1ADE-BCB0-4263-9C83-3D2DC78F8B3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gray">
          <a:xfrm>
            <a:off x="6811906" y="0"/>
            <a:ext cx="5380095" cy="6858000"/>
          </a:xfrm>
          <a:custGeom>
            <a:avLst/>
            <a:gdLst>
              <a:gd name="connsiteX0" fmla="*/ 0 w 5380095"/>
              <a:gd name="connsiteY0" fmla="*/ 0 h 6858000"/>
              <a:gd name="connsiteX1" fmla="*/ 5380095 w 5380095"/>
              <a:gd name="connsiteY1" fmla="*/ 0 h 6858000"/>
              <a:gd name="connsiteX2" fmla="*/ 5380095 w 5380095"/>
              <a:gd name="connsiteY2" fmla="*/ 6858000 h 6858000"/>
              <a:gd name="connsiteX3" fmla="*/ 2280034 w 5380095"/>
              <a:gd name="connsiteY3" fmla="*/ 6858000 h 6858000"/>
              <a:gd name="connsiteX4" fmla="*/ 2283605 w 5380095"/>
              <a:gd name="connsiteY4" fmla="*/ 6741681 h 6858000"/>
              <a:gd name="connsiteX5" fmla="*/ 1917831 w 5380095"/>
              <a:gd name="connsiteY5" fmla="*/ 5298210 h 6858000"/>
              <a:gd name="connsiteX6" fmla="*/ 800201 w 5380095"/>
              <a:gd name="connsiteY6" fmla="*/ 4424385 h 6858000"/>
              <a:gd name="connsiteX7" fmla="*/ 1531209 w 5380095"/>
              <a:gd name="connsiteY7" fmla="*/ 3875723 h 6858000"/>
              <a:gd name="connsiteX8" fmla="*/ 1977936 w 5380095"/>
              <a:gd name="connsiteY8" fmla="*/ 2433064 h 6858000"/>
              <a:gd name="connsiteX9" fmla="*/ 1531209 w 5380095"/>
              <a:gd name="connsiteY9" fmla="*/ 929353 h 6858000"/>
              <a:gd name="connsiteX10" fmla="*/ 35958 w 5380095"/>
              <a:gd name="connsiteY10" fmla="*/ 742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380095" h="6858000">
                <a:moveTo>
                  <a:pt x="0" y="0"/>
                </a:moveTo>
                <a:lnTo>
                  <a:pt x="5380095" y="0"/>
                </a:lnTo>
                <a:lnTo>
                  <a:pt x="5380095" y="6858000"/>
                </a:lnTo>
                <a:lnTo>
                  <a:pt x="2280034" y="6858000"/>
                </a:lnTo>
                <a:lnTo>
                  <a:pt x="2283605" y="6741681"/>
                </a:lnTo>
                <a:cubicBezTo>
                  <a:pt x="2283605" y="6171901"/>
                  <a:pt x="2161636" y="5684292"/>
                  <a:pt x="1917831" y="5298210"/>
                </a:cubicBezTo>
                <a:cubicBezTo>
                  <a:pt x="1653585" y="4892095"/>
                  <a:pt x="1287946" y="4607813"/>
                  <a:pt x="800201" y="4424385"/>
                </a:cubicBezTo>
                <a:cubicBezTo>
                  <a:pt x="1125093" y="4261939"/>
                  <a:pt x="1368763" y="4079052"/>
                  <a:pt x="1531209" y="3875723"/>
                </a:cubicBezTo>
                <a:cubicBezTo>
                  <a:pt x="1835931" y="3510218"/>
                  <a:pt x="1977936" y="3022879"/>
                  <a:pt x="1977936" y="2433064"/>
                </a:cubicBezTo>
                <a:cubicBezTo>
                  <a:pt x="1977936" y="1843249"/>
                  <a:pt x="1815489" y="1356045"/>
                  <a:pt x="1531209" y="929353"/>
                </a:cubicBezTo>
                <a:cubicBezTo>
                  <a:pt x="1196102" y="468418"/>
                  <a:pt x="697685" y="161109"/>
                  <a:pt x="35958" y="7426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25320373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4FAFB-FC06-4146-8A4F-AF03F7F531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CF4DC2-969E-4694-9C2A-D575CA508E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958826-67CE-449E-8FF9-388384AC49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3EB69-9259-45F0-B782-CD7379158A95}" type="datetime1">
              <a:rPr lang="de-DE" smtClean="0"/>
              <a:t>11.08.2022</a:t>
            </a:fld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92C1AE-3968-4811-B54C-4AC6BC658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/>
              <a:t>Peter Seemann, Competence Center Firmenkunden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F0A556-D0AC-4AE4-A640-65F94C090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BFC86-C1AB-473A-A85F-FEA75660817E}" type="slidenum">
              <a:rPr lang="id-ID" smtClean="0"/>
              <a:t>‹Nr.›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67841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für angelegtes Motiv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AFA4B62F-1138-46DC-88A5-E60C5B05A25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5576888" y="0"/>
            <a:ext cx="6615112" cy="6858000"/>
          </a:xfrm>
        </p:spPr>
        <p:txBody>
          <a:bodyPr/>
          <a:lstStyle>
            <a:lvl1pPr algn="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9ED02B1-1F24-4E0C-946C-5FF3286BCCE6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0" y="0"/>
            <a:ext cx="5951538" cy="6858000"/>
          </a:xfrm>
          <a:solidFill>
            <a:schemeClr val="accent1"/>
          </a:solidFill>
        </p:spPr>
        <p:txBody>
          <a:bodyPr lIns="396000" rIns="360000" bIns="3204000" anchor="b"/>
          <a:lstStyle>
            <a:lvl1pPr algn="r">
              <a:lnSpc>
                <a:spcPct val="90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EB0C1F0-8145-43C1-A4EC-59452C233EB6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407986" y="3926395"/>
            <a:ext cx="5168902" cy="409463"/>
          </a:xfrm>
        </p:spPr>
        <p:txBody>
          <a:bodyPr anchor="t"/>
          <a:lstStyle>
            <a:lvl1pPr marL="0" indent="0" algn="r">
              <a:buNone/>
              <a:defRPr sz="2000" b="1">
                <a:solidFill>
                  <a:srgbClr val="CDFF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0E7A93EF-84E6-4661-98AB-49B1C86D7F3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407986" y="4399200"/>
            <a:ext cx="5168902" cy="409463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  <a:lvl2pPr algn="r">
              <a:defRPr>
                <a:solidFill>
                  <a:schemeClr val="bg1"/>
                </a:solidFill>
              </a:defRPr>
            </a:lvl2pPr>
            <a:lvl3pPr algn="r"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Name, Datum</a:t>
            </a:r>
          </a:p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70886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AE87F2-C173-4879-8E40-76E4B043E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0420033-DCCD-440B-A8D7-241105BF1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C7494-B434-4067-8E03-FB526A8F1B26}" type="datetime1">
              <a:rPr lang="de-DE" smtClean="0"/>
              <a:t>11.08.2022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0D424C8-A53F-4245-B300-44E355BD8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Peter Seemann, Competence Center Firmenkunden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76B3D26-4286-47E5-BABC-E12D279BB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C2179-4E6F-417C-BD68-AE8772335FB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95490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5167" y="3206061"/>
            <a:ext cx="10371908" cy="3600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30337" y="3840480"/>
            <a:ext cx="8541572" cy="311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385" b="0" i="0">
                <a:solidFill>
                  <a:schemeClr val="tx1"/>
                </a:solidFill>
                <a:latin typeface="Arial Narrow"/>
                <a:cs typeface="Arial Narrow"/>
              </a:defRPr>
            </a:lvl1pPr>
          </a:lstStyle>
          <a:p>
            <a:pPr marL="8139">
              <a:spcBef>
                <a:spcPts val="32"/>
              </a:spcBef>
            </a:pPr>
            <a:r>
              <a:rPr lang="de-DE" spc="-3"/>
              <a:t>Peter Seemann, Competence Center Firmenkunden</a:t>
            </a:r>
            <a:endParaRPr lang="de-DE" spc="-6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7024B4-958C-458F-B3F6-410985F7DC1C}" type="datetime1">
              <a:rPr lang="de-DE" smtClean="0"/>
              <a:t>11.08.2022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13710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78FF201B-7922-43AA-8422-437428B06913}"/>
              </a:ext>
            </a:extLst>
          </p:cNvPr>
          <p:cNvSpPr/>
          <p:nvPr/>
        </p:nvSpPr>
        <p:spPr bwMode="gray">
          <a:xfrm>
            <a:off x="9017000" y="0"/>
            <a:ext cx="3175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/>
          <a:lstStyle/>
          <a:p>
            <a:pPr algn="l">
              <a:lnSpc>
                <a:spcPct val="110000"/>
              </a:lnSpc>
              <a:spcBef>
                <a:spcPts val="600"/>
              </a:spcBef>
            </a:pPr>
            <a:endParaRPr lang="de-DE"/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8181024B-86B2-4DEC-8912-4DF31008DC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811634" y="3783691"/>
            <a:ext cx="3142331" cy="2016000"/>
          </a:xfrm>
          <a:prstGeom prst="rect">
            <a:avLst/>
          </a:prstGeom>
        </p:spPr>
      </p:pic>
      <p:sp>
        <p:nvSpPr>
          <p:cNvPr id="9" name="Bildplatzhalter 8">
            <a:extLst>
              <a:ext uri="{FF2B5EF4-FFF2-40B4-BE49-F238E27FC236}">
                <a16:creationId xmlns:a16="http://schemas.microsoft.com/office/drawing/2014/main" id="{D721CB7B-387E-408C-8EBD-A889B25345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gray">
          <a:xfrm>
            <a:off x="6511926" y="0"/>
            <a:ext cx="5680075" cy="6858000"/>
          </a:xfrm>
          <a:custGeom>
            <a:avLst/>
            <a:gdLst>
              <a:gd name="connsiteX0" fmla="*/ 1299709 w 5680075"/>
              <a:gd name="connsiteY0" fmla="*/ 3783693 h 6858000"/>
              <a:gd name="connsiteX1" fmla="*/ 1299709 w 5680075"/>
              <a:gd name="connsiteY1" fmla="*/ 5799694 h 6858000"/>
              <a:gd name="connsiteX2" fmla="*/ 3163178 w 5680075"/>
              <a:gd name="connsiteY2" fmla="*/ 5799694 h 6858000"/>
              <a:gd name="connsiteX3" fmla="*/ 3940208 w 5680075"/>
              <a:gd name="connsiteY3" fmla="*/ 5673772 h 6858000"/>
              <a:gd name="connsiteX4" fmla="*/ 4442040 w 5680075"/>
              <a:gd name="connsiteY4" fmla="*/ 4728629 h 6858000"/>
              <a:gd name="connsiteX5" fmla="*/ 3956396 w 5680075"/>
              <a:gd name="connsiteY5" fmla="*/ 3909615 h 6858000"/>
              <a:gd name="connsiteX6" fmla="*/ 3195015 w 5680075"/>
              <a:gd name="connsiteY6" fmla="*/ 3783693 h 6858000"/>
              <a:gd name="connsiteX7" fmla="*/ 0 w 5680075"/>
              <a:gd name="connsiteY7" fmla="*/ 0 h 6858000"/>
              <a:gd name="connsiteX8" fmla="*/ 15875 w 5680075"/>
              <a:gd name="connsiteY8" fmla="*/ 0 h 6858000"/>
              <a:gd name="connsiteX9" fmla="*/ 993775 w 5680075"/>
              <a:gd name="connsiteY9" fmla="*/ 0 h 6858000"/>
              <a:gd name="connsiteX10" fmla="*/ 5680075 w 5680075"/>
              <a:gd name="connsiteY10" fmla="*/ 0 h 6858000"/>
              <a:gd name="connsiteX11" fmla="*/ 5680075 w 5680075"/>
              <a:gd name="connsiteY11" fmla="*/ 3 h 6858000"/>
              <a:gd name="connsiteX12" fmla="*/ 2451100 w 5680075"/>
              <a:gd name="connsiteY12" fmla="*/ 3 h 6858000"/>
              <a:gd name="connsiteX13" fmla="*/ 2451100 w 5680075"/>
              <a:gd name="connsiteY13" fmla="*/ 7037 h 6858000"/>
              <a:gd name="connsiteX14" fmla="*/ 3395205 w 5680075"/>
              <a:gd name="connsiteY14" fmla="*/ 7037 h 6858000"/>
              <a:gd name="connsiteX15" fmla="*/ 5141299 w 5680075"/>
              <a:gd name="connsiteY15" fmla="*/ 731147 h 6858000"/>
              <a:gd name="connsiteX16" fmla="*/ 5453456 w 5680075"/>
              <a:gd name="connsiteY16" fmla="*/ 1781887 h 6858000"/>
              <a:gd name="connsiteX17" fmla="*/ 5141299 w 5680075"/>
              <a:gd name="connsiteY17" fmla="*/ 2789966 h 6858000"/>
              <a:gd name="connsiteX18" fmla="*/ 4630496 w 5680075"/>
              <a:gd name="connsiteY18" fmla="*/ 3173352 h 6858000"/>
              <a:gd name="connsiteX19" fmla="*/ 5411457 w 5680075"/>
              <a:gd name="connsiteY19" fmla="*/ 3783950 h 6858000"/>
              <a:gd name="connsiteX20" fmla="*/ 5667047 w 5680075"/>
              <a:gd name="connsiteY20" fmla="*/ 4792596 h 6858000"/>
              <a:gd name="connsiteX21" fmla="*/ 5368890 w 5680075"/>
              <a:gd name="connsiteY21" fmla="*/ 5885902 h 6858000"/>
              <a:gd name="connsiteX22" fmla="*/ 4900276 w 5680075"/>
              <a:gd name="connsiteY22" fmla="*/ 6425083 h 6858000"/>
              <a:gd name="connsiteX23" fmla="*/ 4147788 w 5680075"/>
              <a:gd name="connsiteY23" fmla="*/ 6765618 h 6858000"/>
              <a:gd name="connsiteX24" fmla="*/ 3448839 w 5680075"/>
              <a:gd name="connsiteY24" fmla="*/ 6857497 h 6858000"/>
              <a:gd name="connsiteX25" fmla="*/ 3431985 w 5680075"/>
              <a:gd name="connsiteY25" fmla="*/ 6858000 h 6858000"/>
              <a:gd name="connsiteX26" fmla="*/ 993775 w 5680075"/>
              <a:gd name="connsiteY26" fmla="*/ 6858000 h 6858000"/>
              <a:gd name="connsiteX27" fmla="*/ 15875 w 5680075"/>
              <a:gd name="connsiteY27" fmla="*/ 6858000 h 6858000"/>
              <a:gd name="connsiteX28" fmla="*/ 0 w 5680075"/>
              <a:gd name="connsiteY2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680075" h="6858000">
                <a:moveTo>
                  <a:pt x="1299709" y="3783693"/>
                </a:moveTo>
                <a:lnTo>
                  <a:pt x="1299709" y="5799694"/>
                </a:lnTo>
                <a:lnTo>
                  <a:pt x="3163178" y="5799694"/>
                </a:lnTo>
                <a:cubicBezTo>
                  <a:pt x="3486941" y="5799694"/>
                  <a:pt x="3745951" y="5752578"/>
                  <a:pt x="3940208" y="5673772"/>
                </a:cubicBezTo>
                <a:cubicBezTo>
                  <a:pt x="4280375" y="5516266"/>
                  <a:pt x="4442364" y="5185512"/>
                  <a:pt x="4442040" y="4728629"/>
                </a:cubicBezTo>
                <a:cubicBezTo>
                  <a:pt x="4442040" y="4334915"/>
                  <a:pt x="4280159" y="4067016"/>
                  <a:pt x="3956396" y="3909615"/>
                </a:cubicBezTo>
                <a:cubicBezTo>
                  <a:pt x="3777788" y="3830914"/>
                  <a:pt x="3518777" y="3783693"/>
                  <a:pt x="3195015" y="3783693"/>
                </a:cubicBezTo>
                <a:close/>
                <a:moveTo>
                  <a:pt x="0" y="0"/>
                </a:moveTo>
                <a:lnTo>
                  <a:pt x="15875" y="0"/>
                </a:lnTo>
                <a:lnTo>
                  <a:pt x="993775" y="0"/>
                </a:lnTo>
                <a:lnTo>
                  <a:pt x="5680075" y="0"/>
                </a:lnTo>
                <a:lnTo>
                  <a:pt x="5680075" y="3"/>
                </a:lnTo>
                <a:lnTo>
                  <a:pt x="2451100" y="3"/>
                </a:lnTo>
                <a:lnTo>
                  <a:pt x="2451100" y="7037"/>
                </a:lnTo>
                <a:lnTo>
                  <a:pt x="3395205" y="7037"/>
                </a:lnTo>
                <a:cubicBezTo>
                  <a:pt x="4218669" y="21289"/>
                  <a:pt x="4800701" y="262659"/>
                  <a:pt x="5141299" y="731147"/>
                </a:cubicBezTo>
                <a:cubicBezTo>
                  <a:pt x="5339944" y="1029304"/>
                  <a:pt x="5453456" y="1369745"/>
                  <a:pt x="5453456" y="1781887"/>
                </a:cubicBezTo>
                <a:cubicBezTo>
                  <a:pt x="5453456" y="2194029"/>
                  <a:pt x="5354228" y="2534564"/>
                  <a:pt x="5141299" y="2789966"/>
                </a:cubicBezTo>
                <a:cubicBezTo>
                  <a:pt x="5027787" y="2932045"/>
                  <a:pt x="4857519" y="3059840"/>
                  <a:pt x="4630496" y="3173352"/>
                </a:cubicBezTo>
                <a:cubicBezTo>
                  <a:pt x="4971315" y="3301525"/>
                  <a:pt x="5226811" y="3500171"/>
                  <a:pt x="5411457" y="3783950"/>
                </a:cubicBezTo>
                <a:cubicBezTo>
                  <a:pt x="5581819" y="4053730"/>
                  <a:pt x="5667047" y="4394454"/>
                  <a:pt x="5667047" y="4792596"/>
                </a:cubicBezTo>
                <a:cubicBezTo>
                  <a:pt x="5667047" y="5204832"/>
                  <a:pt x="5567535" y="5559273"/>
                  <a:pt x="5368890" y="5885902"/>
                </a:cubicBezTo>
                <a:cubicBezTo>
                  <a:pt x="5240811" y="6098453"/>
                  <a:pt x="5084827" y="6283194"/>
                  <a:pt x="4900276" y="6425083"/>
                </a:cubicBezTo>
                <a:cubicBezTo>
                  <a:pt x="4686968" y="6595351"/>
                  <a:pt x="4431756" y="6708768"/>
                  <a:pt x="4147788" y="6765618"/>
                </a:cubicBezTo>
                <a:cubicBezTo>
                  <a:pt x="3934811" y="6808256"/>
                  <a:pt x="3697731" y="6842860"/>
                  <a:pt x="3448839" y="6857497"/>
                </a:cubicBezTo>
                <a:lnTo>
                  <a:pt x="3431985" y="6858000"/>
                </a:lnTo>
                <a:lnTo>
                  <a:pt x="993775" y="6858000"/>
                </a:lnTo>
                <a:lnTo>
                  <a:pt x="1587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9ED02B1-1F24-4E0C-946C-5FF3286BCCE6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-1" y="0"/>
            <a:ext cx="6511927" cy="6858000"/>
          </a:xfrm>
          <a:solidFill>
            <a:schemeClr val="accent1"/>
          </a:solidFill>
        </p:spPr>
        <p:txBody>
          <a:bodyPr lIns="360000" rIns="576000" bIns="3204000" anchor="b"/>
          <a:lstStyle>
            <a:lvl1pPr algn="r">
              <a:lnSpc>
                <a:spcPct val="90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EB0C1F0-8145-43C1-A4EC-59452C233EB6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407986" y="3802743"/>
            <a:ext cx="5543552" cy="409463"/>
          </a:xfrm>
        </p:spPr>
        <p:txBody>
          <a:bodyPr anchor="t"/>
          <a:lstStyle>
            <a:lvl1pPr marL="0" indent="0" algn="r">
              <a:buNone/>
              <a:defRPr sz="2000" b="1">
                <a:solidFill>
                  <a:srgbClr val="CDFF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0E7A93EF-84E6-4661-98AB-49B1C86D7F3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407988" y="4400551"/>
            <a:ext cx="5543550" cy="409463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  <a:lvl2pPr algn="r">
              <a:defRPr>
                <a:solidFill>
                  <a:schemeClr val="bg1"/>
                </a:solidFill>
              </a:defRPr>
            </a:lvl2pPr>
            <a:lvl3pPr algn="r"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Name, Datum</a:t>
            </a:r>
          </a:p>
        </p:txBody>
      </p:sp>
    </p:spTree>
    <p:extLst>
      <p:ext uri="{BB962C8B-B14F-4D97-AF65-F5344CB8AC3E}">
        <p14:creationId xmlns:p14="http://schemas.microsoft.com/office/powerpoint/2010/main" val="1397241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ein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39F0EF-F073-4DF4-B97A-2E4E22624E1F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6E7B3CF-A2B0-46A5-BB65-61A1BB55BCF3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8BFE94E2-D144-4D96-B4AC-514A55CC5AE9}" type="datetime1">
              <a:rPr lang="de-DE" smtClean="0"/>
              <a:t>11.08.2022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6567642-393D-4518-8071-9C4C76D62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Entwicklung des Competence Centers Firmenkunden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B262F49-83DA-4461-A640-72E8A8E03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8C043CC-5C95-4899-A53E-B5A0898FD6B6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6">
            <a:extLst>
              <a:ext uri="{FF2B5EF4-FFF2-40B4-BE49-F238E27FC236}">
                <a16:creationId xmlns:a16="http://schemas.microsoft.com/office/drawing/2014/main" id="{755DB642-2813-4402-9DA0-03935C55390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407988" y="1345929"/>
            <a:ext cx="11376025" cy="216000"/>
          </a:xfrm>
        </p:spPr>
        <p:txBody>
          <a:bodyPr anchor="ctr"/>
          <a:lstStyle>
            <a:lvl1pPr>
              <a:lnSpc>
                <a:spcPct val="100000"/>
              </a:lnSpc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8160E8CC-1626-43AC-818A-FF44DBABDFCC}"/>
              </a:ext>
            </a:extLst>
          </p:cNvPr>
          <p:cNvSpPr>
            <a:spLocks noGrp="1"/>
          </p:cNvSpPr>
          <p:nvPr>
            <p:ph sz="quarter" idx="15"/>
          </p:nvPr>
        </p:nvSpPr>
        <p:spPr bwMode="gray"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5255712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2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39F0EF-F073-4DF4-B97A-2E4E22624E1F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6E7B3CF-A2B0-46A5-BB65-61A1BB55BCF3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F4D7FC6D-1D14-4B03-B8C4-2E1A68234C93}" type="datetime1">
              <a:rPr lang="de-DE" smtClean="0"/>
              <a:t>11.08.2022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6567642-393D-4518-8071-9C4C76D62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Entwicklung des Competence Centers Firmenkunden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B262F49-83DA-4461-A640-72E8A8E03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8C043CC-5C95-4899-A53E-B5A0898FD6B6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8160E8CC-1626-43AC-818A-FF44DBABDFCC}"/>
              </a:ext>
            </a:extLst>
          </p:cNvPr>
          <p:cNvSpPr>
            <a:spLocks noGrp="1"/>
          </p:cNvSpPr>
          <p:nvPr>
            <p:ph sz="quarter" idx="15"/>
          </p:nvPr>
        </p:nvSpPr>
        <p:spPr bwMode="gray">
          <a:xfrm>
            <a:off x="407988" y="1773238"/>
            <a:ext cx="5543550" cy="4635273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9" name="Inhaltsplatzhalter 9">
            <a:extLst>
              <a:ext uri="{FF2B5EF4-FFF2-40B4-BE49-F238E27FC236}">
                <a16:creationId xmlns:a16="http://schemas.microsoft.com/office/drawing/2014/main" id="{A2ABFF80-681F-4C52-97F9-D1179C3DBA5A}"/>
              </a:ext>
            </a:extLst>
          </p:cNvPr>
          <p:cNvSpPr>
            <a:spLocks noGrp="1"/>
          </p:cNvSpPr>
          <p:nvPr>
            <p:ph sz="quarter" idx="16"/>
          </p:nvPr>
        </p:nvSpPr>
        <p:spPr bwMode="gray">
          <a:xfrm>
            <a:off x="6240463" y="1773238"/>
            <a:ext cx="5543550" cy="4608511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2" name="Textplatzhalter 6">
            <a:extLst>
              <a:ext uri="{FF2B5EF4-FFF2-40B4-BE49-F238E27FC236}">
                <a16:creationId xmlns:a16="http://schemas.microsoft.com/office/drawing/2014/main" id="{7B704E40-FB0D-4185-B0DD-B669E4D2FC4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407988" y="1345929"/>
            <a:ext cx="11376025" cy="216000"/>
          </a:xfrm>
        </p:spPr>
        <p:txBody>
          <a:bodyPr anchor="ctr"/>
          <a:lstStyle>
            <a:lvl1pPr>
              <a:lnSpc>
                <a:spcPct val="100000"/>
              </a:lnSpc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12056078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2 Inhalte mit Überschrif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39F0EF-F073-4DF4-B97A-2E4E22624E1F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6E7B3CF-A2B0-46A5-BB65-61A1BB55BCF3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6C6C60F5-9D48-4283-ACDA-622CC273C82B}" type="datetime1">
              <a:rPr lang="de-DE" smtClean="0"/>
              <a:t>11.08.2022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6567642-393D-4518-8071-9C4C76D62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Entwicklung des Competence Centers Firmenkunden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B262F49-83DA-4461-A640-72E8A8E03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8C043CC-5C95-4899-A53E-B5A0898FD6B6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8160E8CC-1626-43AC-818A-FF44DBABDFCC}"/>
              </a:ext>
            </a:extLst>
          </p:cNvPr>
          <p:cNvSpPr>
            <a:spLocks noGrp="1"/>
          </p:cNvSpPr>
          <p:nvPr>
            <p:ph sz="quarter" idx="15"/>
          </p:nvPr>
        </p:nvSpPr>
        <p:spPr bwMode="gray">
          <a:xfrm>
            <a:off x="407988" y="2257427"/>
            <a:ext cx="5543550" cy="4124323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9" name="Inhaltsplatzhalter 9">
            <a:extLst>
              <a:ext uri="{FF2B5EF4-FFF2-40B4-BE49-F238E27FC236}">
                <a16:creationId xmlns:a16="http://schemas.microsoft.com/office/drawing/2014/main" id="{A2ABFF80-681F-4C52-97F9-D1179C3DBA5A}"/>
              </a:ext>
            </a:extLst>
          </p:cNvPr>
          <p:cNvSpPr>
            <a:spLocks noGrp="1"/>
          </p:cNvSpPr>
          <p:nvPr>
            <p:ph sz="quarter" idx="16"/>
          </p:nvPr>
        </p:nvSpPr>
        <p:spPr bwMode="gray">
          <a:xfrm>
            <a:off x="6240463" y="2257427"/>
            <a:ext cx="5543550" cy="4124323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A920C7A-AEB4-4FC4-9EFF-C234ABAE5B1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407988" y="1774800"/>
            <a:ext cx="5543550" cy="421005"/>
          </a:xfrm>
        </p:spPr>
        <p:txBody>
          <a:bodyPr/>
          <a:lstStyle>
            <a:lvl1pPr>
              <a:defRPr sz="2000" u="none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  <p:sp>
        <p:nvSpPr>
          <p:cNvPr id="13" name="Textplatzhalter 6">
            <a:extLst>
              <a:ext uri="{FF2B5EF4-FFF2-40B4-BE49-F238E27FC236}">
                <a16:creationId xmlns:a16="http://schemas.microsoft.com/office/drawing/2014/main" id="{1594B655-CA65-45B4-85B5-31340AF19BD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6240463" y="1774800"/>
            <a:ext cx="5543550" cy="421005"/>
          </a:xfrm>
        </p:spPr>
        <p:txBody>
          <a:bodyPr/>
          <a:lstStyle>
            <a:lvl1pPr>
              <a:defRPr sz="2000" u="none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  <p:sp>
        <p:nvSpPr>
          <p:cNvPr id="12" name="Textplatzhalter 6">
            <a:extLst>
              <a:ext uri="{FF2B5EF4-FFF2-40B4-BE49-F238E27FC236}">
                <a16:creationId xmlns:a16="http://schemas.microsoft.com/office/drawing/2014/main" id="{90514455-A3F2-4E08-B05B-03AF3AB563D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407988" y="1345929"/>
            <a:ext cx="11376025" cy="216000"/>
          </a:xfrm>
        </p:spPr>
        <p:txBody>
          <a:bodyPr anchor="ctr"/>
          <a:lstStyle>
            <a:lvl1pPr>
              <a:lnSpc>
                <a:spcPct val="100000"/>
              </a:lnSpc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39581188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F02A1B-0981-4B13-B5B6-43B2CEF89861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48F7D19-E214-42DD-95FC-A5406F3468F5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6E047B3C-FB16-4179-8709-5B7E4D63F080}" type="datetime1">
              <a:rPr lang="de-DE" smtClean="0"/>
              <a:t>11.08.2022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B6A0199-5C06-404B-807E-1D0D30D55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Entwicklung des Competence Centers Firmenkunden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598258D-90CA-4D6A-A19D-8E8AD3327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8C043CC-5C95-4899-A53E-B5A0898FD6B6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Textplatzhalter 6">
            <a:extLst>
              <a:ext uri="{FF2B5EF4-FFF2-40B4-BE49-F238E27FC236}">
                <a16:creationId xmlns:a16="http://schemas.microsoft.com/office/drawing/2014/main" id="{D95A5F12-5E68-4E1E-8946-9185C6A663D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407988" y="1345929"/>
            <a:ext cx="11376025" cy="216000"/>
          </a:xfrm>
        </p:spPr>
        <p:txBody>
          <a:bodyPr anchor="ctr"/>
          <a:lstStyle>
            <a:lvl1pPr>
              <a:lnSpc>
                <a:spcPct val="100000"/>
              </a:lnSpc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21311764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ur Titel_Cyan">
    <p:bg bwMode="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61340A-3D0F-4B60-9F2B-335A12BDF0AF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4CA7C53-5FA5-479C-80B3-C7631007CEE9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C0DC7D-D508-4D4C-9EEF-632A586CA144}" type="datetime1">
              <a:rPr lang="de-DE" smtClean="0"/>
              <a:t>11.08.2022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F543A60-EB52-4513-9FC8-8940F15E8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Entwicklung des Competence Centers Firmenkunden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E6F8789-A296-4DD8-9AA6-5EB2020F8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8C043CC-5C95-4899-A53E-B5A0898FD6B6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Textplatzhalter 6">
            <a:extLst>
              <a:ext uri="{FF2B5EF4-FFF2-40B4-BE49-F238E27FC236}">
                <a16:creationId xmlns:a16="http://schemas.microsoft.com/office/drawing/2014/main" id="{88F2DEFF-BEDF-4668-8C77-8DF0A97D97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407988" y="1345929"/>
            <a:ext cx="11376025" cy="216000"/>
          </a:xfrm>
        </p:spPr>
        <p:txBody>
          <a:bodyPr anchor="ctr"/>
          <a:lstStyle>
            <a:lvl1pPr>
              <a:lnSpc>
                <a:spcPct val="100000"/>
              </a:lnSpc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0BAD302F-6436-4F1E-9A65-000C8C611DDA}"/>
              </a:ext>
            </a:extLst>
          </p:cNvPr>
          <p:cNvCxnSpPr/>
          <p:nvPr/>
        </p:nvCxnSpPr>
        <p:spPr bwMode="gray">
          <a:xfrm>
            <a:off x="407986" y="1095550"/>
            <a:ext cx="1080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fik 9">
            <a:extLst>
              <a:ext uri="{FF2B5EF4-FFF2-40B4-BE49-F238E27FC236}">
                <a16:creationId xmlns:a16="http://schemas.microsoft.com/office/drawing/2014/main" id="{2ECC3CDF-7F7F-445F-A518-D93141C29F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6012" y="333374"/>
            <a:ext cx="1187284" cy="76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3487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Ganzflächiges Mo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9762AB2D-AEB7-4731-A117-B8EB3ECE2DE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gray">
          <a:xfrm>
            <a:off x="0" y="0"/>
            <a:ext cx="12192000" cy="6381750"/>
          </a:xfrm>
          <a:ln>
            <a:noFill/>
          </a:ln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5C183C1D-408B-486A-85AB-02F937714F0F}"/>
              </a:ext>
            </a:extLst>
          </p:cNvPr>
          <p:cNvSpPr>
            <a:spLocks noGrp="1"/>
          </p:cNvSpPr>
          <p:nvPr>
            <p:ph type="dt" sz="half" idx="15"/>
          </p:nvPr>
        </p:nvSpPr>
        <p:spPr bwMode="gray"/>
        <p:txBody>
          <a:bodyPr/>
          <a:lstStyle/>
          <a:p>
            <a:fld id="{4EFA5F4A-A170-438A-A546-3CB963BF66B7}" type="datetime1">
              <a:rPr lang="de-DE" smtClean="0"/>
              <a:t>11.08.2022</a:t>
            </a:fld>
            <a:endParaRPr lang="de-DE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48267450-3712-4D23-A550-360E8BA3EE9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r>
              <a:rPr lang="de-DE"/>
              <a:t>Entwicklung des Competence Centers Firmenkunden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9AF44C1B-E24A-41D6-AB24-9AF352787CFF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 bwMode="gray">
          <a:xfrm>
            <a:off x="10596012" y="333375"/>
            <a:ext cx="1188000" cy="761645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48BCEE-8248-46BF-8A38-31B850AEA30F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0" y="333375"/>
            <a:ext cx="10596012" cy="756000"/>
          </a:xfrm>
          <a:solidFill>
            <a:schemeClr val="bg1">
              <a:alpha val="80000"/>
            </a:schemeClr>
          </a:solidFill>
        </p:spPr>
        <p:txBody>
          <a:bodyPr lIns="414000" rIns="360000" bIns="3600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5165DC9-053F-47F0-A704-8B551CC8073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68C043CC-5C95-4899-A53E-B5A0898FD6B6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628940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tiv rechts mit Highlight-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9762AB2D-AEB7-4731-A117-B8EB3ECE2DE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gray">
          <a:xfrm>
            <a:off x="5951538" y="0"/>
            <a:ext cx="6240461" cy="6381750"/>
          </a:xfrm>
          <a:ln>
            <a:noFill/>
          </a:ln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5C183C1D-408B-486A-85AB-02F937714F0F}"/>
              </a:ext>
            </a:extLst>
          </p:cNvPr>
          <p:cNvSpPr>
            <a:spLocks noGrp="1"/>
          </p:cNvSpPr>
          <p:nvPr>
            <p:ph type="dt" sz="half" idx="15"/>
          </p:nvPr>
        </p:nvSpPr>
        <p:spPr bwMode="gray"/>
        <p:txBody>
          <a:bodyPr/>
          <a:lstStyle/>
          <a:p>
            <a:fld id="{E89F1E9B-B6C2-4F0D-A300-A6E2DD060D2D}" type="datetime1">
              <a:rPr lang="de-DE" smtClean="0"/>
              <a:t>11.08.2022</a:t>
            </a:fld>
            <a:endParaRPr lang="de-DE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48267450-3712-4D23-A550-360E8BA3EE9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r>
              <a:rPr lang="de-DE"/>
              <a:t>Entwicklung des Competence Centers Firmenkunden</a:t>
            </a:r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D8945C11-B921-4A99-AECB-A02023F4120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68C043CC-5C95-4899-A53E-B5A0898FD6B6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9" name="Textplatzhalter 28">
            <a:extLst>
              <a:ext uri="{FF2B5EF4-FFF2-40B4-BE49-F238E27FC236}">
                <a16:creationId xmlns:a16="http://schemas.microsoft.com/office/drawing/2014/main" id="{F291FE73-75C9-44CD-9F17-85222E7694C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 bwMode="gray">
          <a:xfrm>
            <a:off x="0" y="0"/>
            <a:ext cx="8379231" cy="6381750"/>
          </a:xfrm>
          <a:custGeom>
            <a:avLst/>
            <a:gdLst>
              <a:gd name="connsiteX0" fmla="*/ 0 w 8379231"/>
              <a:gd name="connsiteY0" fmla="*/ 0 h 6381750"/>
              <a:gd name="connsiteX1" fmla="*/ 529544 w 8379231"/>
              <a:gd name="connsiteY1" fmla="*/ 0 h 6381750"/>
              <a:gd name="connsiteX2" fmla="*/ 5554726 w 8379231"/>
              <a:gd name="connsiteY2" fmla="*/ 0 h 6381750"/>
              <a:gd name="connsiteX3" fmla="*/ 6084270 w 8379231"/>
              <a:gd name="connsiteY3" fmla="*/ 0 h 6381750"/>
              <a:gd name="connsiteX4" fmla="*/ 6154179 w 8379231"/>
              <a:gd name="connsiteY4" fmla="*/ 14437 h 6381750"/>
              <a:gd name="connsiteX5" fmla="*/ 7646306 w 8379231"/>
              <a:gd name="connsiteY5" fmla="*/ 934438 h 6381750"/>
              <a:gd name="connsiteX6" fmla="*/ 8092100 w 8379231"/>
              <a:gd name="connsiteY6" fmla="*/ 2435007 h 6381750"/>
              <a:gd name="connsiteX7" fmla="*/ 7646306 w 8379231"/>
              <a:gd name="connsiteY7" fmla="*/ 3874652 h 6381750"/>
              <a:gd name="connsiteX8" fmla="*/ 6916826 w 8379231"/>
              <a:gd name="connsiteY8" fmla="*/ 4422168 h 6381750"/>
              <a:gd name="connsiteX9" fmla="*/ 8032121 w 8379231"/>
              <a:gd name="connsiteY9" fmla="*/ 5294167 h 6381750"/>
              <a:gd name="connsiteX10" fmla="*/ 8374312 w 8379231"/>
              <a:gd name="connsiteY10" fmla="*/ 6323857 h 6381750"/>
              <a:gd name="connsiteX11" fmla="*/ 8379231 w 8379231"/>
              <a:gd name="connsiteY11" fmla="*/ 6381750 h 6381750"/>
              <a:gd name="connsiteX12" fmla="*/ 7849687 w 8379231"/>
              <a:gd name="connsiteY12" fmla="*/ 6381750 h 6381750"/>
              <a:gd name="connsiteX13" fmla="*/ 529544 w 8379231"/>
              <a:gd name="connsiteY13" fmla="*/ 6381750 h 6381750"/>
              <a:gd name="connsiteX14" fmla="*/ 0 w 8379231"/>
              <a:gd name="connsiteY14" fmla="*/ 6381750 h 638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379231" h="6381750">
                <a:moveTo>
                  <a:pt x="0" y="0"/>
                </a:moveTo>
                <a:lnTo>
                  <a:pt x="529544" y="0"/>
                </a:lnTo>
                <a:lnTo>
                  <a:pt x="5554726" y="0"/>
                </a:lnTo>
                <a:lnTo>
                  <a:pt x="6084270" y="0"/>
                </a:lnTo>
                <a:lnTo>
                  <a:pt x="6154179" y="14437"/>
                </a:lnTo>
                <a:cubicBezTo>
                  <a:pt x="6814523" y="167799"/>
                  <a:pt x="7311899" y="474466"/>
                  <a:pt x="7646306" y="934438"/>
                </a:cubicBezTo>
                <a:cubicBezTo>
                  <a:pt x="7929993" y="1360238"/>
                  <a:pt x="8092100" y="1846425"/>
                  <a:pt x="8092100" y="2435007"/>
                </a:cubicBezTo>
                <a:cubicBezTo>
                  <a:pt x="8092100" y="3023590"/>
                  <a:pt x="7950392" y="3509911"/>
                  <a:pt x="7646306" y="3874652"/>
                </a:cubicBezTo>
                <a:cubicBezTo>
                  <a:pt x="7484199" y="4077556"/>
                  <a:pt x="7241038" y="4260061"/>
                  <a:pt x="6916826" y="4422168"/>
                </a:cubicBezTo>
                <a:cubicBezTo>
                  <a:pt x="7403551" y="4605213"/>
                  <a:pt x="7768427" y="4888901"/>
                  <a:pt x="8032121" y="5294167"/>
                </a:cubicBezTo>
                <a:cubicBezTo>
                  <a:pt x="8214592" y="5583123"/>
                  <a:pt x="8328675" y="5929069"/>
                  <a:pt x="8374312" y="6323857"/>
                </a:cubicBezTo>
                <a:lnTo>
                  <a:pt x="8379231" y="6381750"/>
                </a:lnTo>
                <a:lnTo>
                  <a:pt x="7849687" y="6381750"/>
                </a:lnTo>
                <a:lnTo>
                  <a:pt x="529544" y="6381750"/>
                </a:lnTo>
                <a:lnTo>
                  <a:pt x="0" y="638175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396000" tIns="432000" rIns="1728000" bIns="432000" anchor="ctr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 marL="216000" indent="-2160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432000" indent="-2160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648000" indent="-2160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864000" indent="-2160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46788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für Wechselmotiv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>
            <a:extLst>
              <a:ext uri="{FF2B5EF4-FFF2-40B4-BE49-F238E27FC236}">
                <a16:creationId xmlns:a16="http://schemas.microsoft.com/office/drawing/2014/main" id="{FD65371E-DBBC-403D-B51D-D79F835BD056}"/>
              </a:ext>
            </a:extLst>
          </p:cNvPr>
          <p:cNvSpPr/>
          <p:nvPr userDrawn="1"/>
        </p:nvSpPr>
        <p:spPr bwMode="gray">
          <a:xfrm>
            <a:off x="6240463" y="-2"/>
            <a:ext cx="595153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72000" rIns="108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10000"/>
              </a:lnSpc>
              <a:spcBef>
                <a:spcPts val="600"/>
              </a:spcBef>
            </a:pPr>
            <a:endParaRPr lang="de-DE"/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8181024B-86B2-4DEC-8912-4DF31008DC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6756400" y="3009900"/>
            <a:ext cx="3498547" cy="2244535"/>
          </a:xfrm>
          <a:prstGeom prst="rect">
            <a:avLst/>
          </a:prstGeom>
        </p:spPr>
      </p:pic>
      <p:sp>
        <p:nvSpPr>
          <p:cNvPr id="18" name="Bildplatzhalter 17">
            <a:extLst>
              <a:ext uri="{FF2B5EF4-FFF2-40B4-BE49-F238E27FC236}">
                <a16:creationId xmlns:a16="http://schemas.microsoft.com/office/drawing/2014/main" id="{684DFE13-FE07-4BEF-A2D2-BED67719C7A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 bwMode="gray">
          <a:xfrm>
            <a:off x="4686300" y="0"/>
            <a:ext cx="7488436" cy="6858000"/>
          </a:xfrm>
          <a:custGeom>
            <a:avLst/>
            <a:gdLst>
              <a:gd name="connsiteX0" fmla="*/ 2074432 w 7488436"/>
              <a:gd name="connsiteY0" fmla="*/ 3007228 h 6858000"/>
              <a:gd name="connsiteX1" fmla="*/ 2074432 w 7488436"/>
              <a:gd name="connsiteY1" fmla="*/ 5247685 h 6858000"/>
              <a:gd name="connsiteX2" fmla="*/ 4121419 w 7488436"/>
              <a:gd name="connsiteY2" fmla="*/ 5247685 h 6858000"/>
              <a:gd name="connsiteX3" fmla="*/ 4974973 w 7488436"/>
              <a:gd name="connsiteY3" fmla="*/ 5107743 h 6858000"/>
              <a:gd name="connsiteX4" fmla="*/ 5526226 w 7488436"/>
              <a:gd name="connsiteY4" fmla="*/ 4057371 h 6858000"/>
              <a:gd name="connsiteX5" fmla="*/ 4992756 w 7488436"/>
              <a:gd name="connsiteY5" fmla="*/ 3147169 h 6858000"/>
              <a:gd name="connsiteX6" fmla="*/ 4156392 w 7488436"/>
              <a:gd name="connsiteY6" fmla="*/ 3007228 h 6858000"/>
              <a:gd name="connsiteX7" fmla="*/ 0 w 7488436"/>
              <a:gd name="connsiteY7" fmla="*/ 0 h 6858000"/>
              <a:gd name="connsiteX8" fmla="*/ 7200823 w 7488436"/>
              <a:gd name="connsiteY8" fmla="*/ 0 h 6858000"/>
              <a:gd name="connsiteX9" fmla="*/ 7205404 w 7488436"/>
              <a:gd name="connsiteY9" fmla="*/ 131580 h 6858000"/>
              <a:gd name="connsiteX10" fmla="*/ 6791762 w 7488436"/>
              <a:gd name="connsiteY10" fmla="*/ 1467398 h 6858000"/>
              <a:gd name="connsiteX11" fmla="*/ 6114890 w 7488436"/>
              <a:gd name="connsiteY11" fmla="*/ 1975427 h 6858000"/>
              <a:gd name="connsiteX12" fmla="*/ 7149751 w 7488436"/>
              <a:gd name="connsiteY12" fmla="*/ 2784538 h 6858000"/>
              <a:gd name="connsiteX13" fmla="*/ 7488436 w 7488436"/>
              <a:gd name="connsiteY13" fmla="*/ 4121107 h 6858000"/>
              <a:gd name="connsiteX14" fmla="*/ 7093345 w 7488436"/>
              <a:gd name="connsiteY14" fmla="*/ 5569861 h 6858000"/>
              <a:gd name="connsiteX15" fmla="*/ 6472379 w 7488436"/>
              <a:gd name="connsiteY15" fmla="*/ 6284336 h 6858000"/>
              <a:gd name="connsiteX16" fmla="*/ 5475248 w 7488436"/>
              <a:gd name="connsiteY16" fmla="*/ 6735583 h 6858000"/>
              <a:gd name="connsiteX17" fmla="*/ 4549062 w 7488436"/>
              <a:gd name="connsiteY17" fmla="*/ 6857333 h 6858000"/>
              <a:gd name="connsiteX18" fmla="*/ 4526728 w 7488436"/>
              <a:gd name="connsiteY18" fmla="*/ 6858000 h 6858000"/>
              <a:gd name="connsiteX19" fmla="*/ 0 w 7488436"/>
              <a:gd name="connsiteY1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488436" h="6858000">
                <a:moveTo>
                  <a:pt x="2074432" y="3007228"/>
                </a:moveTo>
                <a:lnTo>
                  <a:pt x="2074432" y="5247685"/>
                </a:lnTo>
                <a:lnTo>
                  <a:pt x="4121419" y="5247685"/>
                </a:lnTo>
                <a:cubicBezTo>
                  <a:pt x="4477068" y="5247685"/>
                  <a:pt x="4761585" y="5195323"/>
                  <a:pt x="4974973" y="5107743"/>
                </a:cubicBezTo>
                <a:cubicBezTo>
                  <a:pt x="5348640" y="4932700"/>
                  <a:pt x="5526583" y="4565122"/>
                  <a:pt x="5526226" y="4057371"/>
                </a:cubicBezTo>
                <a:cubicBezTo>
                  <a:pt x="5526226" y="3619822"/>
                  <a:pt x="5348404" y="3322095"/>
                  <a:pt x="4992756" y="3147169"/>
                </a:cubicBezTo>
                <a:cubicBezTo>
                  <a:pt x="4796557" y="3059707"/>
                  <a:pt x="4512038" y="3007228"/>
                  <a:pt x="4156392" y="3007228"/>
                </a:cubicBezTo>
                <a:close/>
                <a:moveTo>
                  <a:pt x="0" y="0"/>
                </a:moveTo>
                <a:lnTo>
                  <a:pt x="7200823" y="0"/>
                </a:lnTo>
                <a:lnTo>
                  <a:pt x="7205404" y="131580"/>
                </a:lnTo>
                <a:cubicBezTo>
                  <a:pt x="7205404" y="677714"/>
                  <a:pt x="7073916" y="1128962"/>
                  <a:pt x="6791762" y="1467398"/>
                </a:cubicBezTo>
                <a:cubicBezTo>
                  <a:pt x="6641346" y="1655668"/>
                  <a:pt x="6415721" y="1825011"/>
                  <a:pt x="6114890" y="1975427"/>
                </a:cubicBezTo>
                <a:cubicBezTo>
                  <a:pt x="6566514" y="2145271"/>
                  <a:pt x="6905074" y="2408499"/>
                  <a:pt x="7149751" y="2784538"/>
                </a:cubicBezTo>
                <a:cubicBezTo>
                  <a:pt x="7375500" y="3142027"/>
                  <a:pt x="7488436" y="3593524"/>
                  <a:pt x="7488436" y="4121107"/>
                </a:cubicBezTo>
                <a:cubicBezTo>
                  <a:pt x="7488436" y="4667367"/>
                  <a:pt x="7356572" y="5137041"/>
                  <a:pt x="7093345" y="5569861"/>
                </a:cubicBezTo>
                <a:cubicBezTo>
                  <a:pt x="6923626" y="5851515"/>
                  <a:pt x="6716930" y="6096318"/>
                  <a:pt x="6472379" y="6284336"/>
                </a:cubicBezTo>
                <a:cubicBezTo>
                  <a:pt x="6189722" y="6509961"/>
                  <a:pt x="5851538" y="6660251"/>
                  <a:pt x="5475248" y="6735583"/>
                </a:cubicBezTo>
                <a:cubicBezTo>
                  <a:pt x="5193030" y="6792084"/>
                  <a:pt x="4878872" y="6837938"/>
                  <a:pt x="4549062" y="6857333"/>
                </a:cubicBezTo>
                <a:lnTo>
                  <a:pt x="452672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9ED02B1-1F24-4E0C-946C-5FF3286BCCE6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0" y="0"/>
            <a:ext cx="4686300" cy="6858000"/>
          </a:xfrm>
          <a:solidFill>
            <a:schemeClr val="accent1"/>
          </a:solidFill>
        </p:spPr>
        <p:txBody>
          <a:bodyPr lIns="396000" rIns="360000" bIns="3132000" anchor="b"/>
          <a:lstStyle>
            <a:lvl1pPr algn="r">
              <a:lnSpc>
                <a:spcPct val="90000"/>
              </a:lnSpc>
              <a:defRPr sz="3000" cap="all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EB0C1F0-8145-43C1-A4EC-59452C233EB6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407987" y="3926395"/>
            <a:ext cx="3924000" cy="409463"/>
          </a:xfrm>
        </p:spPr>
        <p:txBody>
          <a:bodyPr anchor="t"/>
          <a:lstStyle>
            <a:lvl1pPr marL="0" indent="0" algn="r">
              <a:buNone/>
              <a:defRPr sz="2000" b="1">
                <a:solidFill>
                  <a:srgbClr val="CDFF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0E7A93EF-84E6-4661-98AB-49B1C86D7F3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407987" y="4399200"/>
            <a:ext cx="3924000" cy="409463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  <a:lvl2pPr algn="r">
              <a:defRPr>
                <a:solidFill>
                  <a:schemeClr val="bg1"/>
                </a:solidFill>
              </a:defRPr>
            </a:lvl2pPr>
            <a:lvl3pPr algn="r"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Name, Datum</a:t>
            </a:r>
          </a:p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35002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tiv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37865556-6D80-4E46-A3F1-27E48E798A09}"/>
              </a:ext>
            </a:extLst>
          </p:cNvPr>
          <p:cNvSpPr/>
          <p:nvPr/>
        </p:nvSpPr>
        <p:spPr bwMode="gray">
          <a:xfrm>
            <a:off x="5951539" y="0"/>
            <a:ext cx="6240462" cy="6381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72000" rIns="108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10000"/>
              </a:lnSpc>
              <a:spcBef>
                <a:spcPts val="600"/>
              </a:spcBef>
            </a:pPr>
            <a:endParaRPr lang="de-DE"/>
          </a:p>
        </p:txBody>
      </p:sp>
      <p:sp>
        <p:nvSpPr>
          <p:cNvPr id="24" name="Bildplatzhalter 23">
            <a:extLst>
              <a:ext uri="{FF2B5EF4-FFF2-40B4-BE49-F238E27FC236}">
                <a16:creationId xmlns:a16="http://schemas.microsoft.com/office/drawing/2014/main" id="{2DDB50C7-856F-47C7-874A-B99CF551949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gray">
          <a:xfrm>
            <a:off x="1" y="0"/>
            <a:ext cx="8379231" cy="6381750"/>
          </a:xfrm>
          <a:custGeom>
            <a:avLst/>
            <a:gdLst>
              <a:gd name="connsiteX0" fmla="*/ 0 w 8379231"/>
              <a:gd name="connsiteY0" fmla="*/ 0 h 6381750"/>
              <a:gd name="connsiteX1" fmla="*/ 6084270 w 8379231"/>
              <a:gd name="connsiteY1" fmla="*/ 0 h 6381750"/>
              <a:gd name="connsiteX2" fmla="*/ 6154179 w 8379231"/>
              <a:gd name="connsiteY2" fmla="*/ 14437 h 6381750"/>
              <a:gd name="connsiteX3" fmla="*/ 7646306 w 8379231"/>
              <a:gd name="connsiteY3" fmla="*/ 934438 h 6381750"/>
              <a:gd name="connsiteX4" fmla="*/ 8092100 w 8379231"/>
              <a:gd name="connsiteY4" fmla="*/ 2435007 h 6381750"/>
              <a:gd name="connsiteX5" fmla="*/ 7646306 w 8379231"/>
              <a:gd name="connsiteY5" fmla="*/ 3874652 h 6381750"/>
              <a:gd name="connsiteX6" fmla="*/ 6916826 w 8379231"/>
              <a:gd name="connsiteY6" fmla="*/ 4422168 h 6381750"/>
              <a:gd name="connsiteX7" fmla="*/ 8032121 w 8379231"/>
              <a:gd name="connsiteY7" fmla="*/ 5294167 h 6381750"/>
              <a:gd name="connsiteX8" fmla="*/ 8374312 w 8379231"/>
              <a:gd name="connsiteY8" fmla="*/ 6323857 h 6381750"/>
              <a:gd name="connsiteX9" fmla="*/ 8379231 w 8379231"/>
              <a:gd name="connsiteY9" fmla="*/ 6381750 h 6381750"/>
              <a:gd name="connsiteX10" fmla="*/ 0 w 8379231"/>
              <a:gd name="connsiteY10" fmla="*/ 6381750 h 638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379231" h="6381750">
                <a:moveTo>
                  <a:pt x="0" y="0"/>
                </a:moveTo>
                <a:lnTo>
                  <a:pt x="6084270" y="0"/>
                </a:lnTo>
                <a:lnTo>
                  <a:pt x="6154179" y="14437"/>
                </a:lnTo>
                <a:cubicBezTo>
                  <a:pt x="6814523" y="167799"/>
                  <a:pt x="7311899" y="474466"/>
                  <a:pt x="7646306" y="934438"/>
                </a:cubicBezTo>
                <a:cubicBezTo>
                  <a:pt x="7929993" y="1360238"/>
                  <a:pt x="8092100" y="1846425"/>
                  <a:pt x="8092100" y="2435007"/>
                </a:cubicBezTo>
                <a:cubicBezTo>
                  <a:pt x="8092100" y="3023590"/>
                  <a:pt x="7950392" y="3509911"/>
                  <a:pt x="7646306" y="3874652"/>
                </a:cubicBezTo>
                <a:cubicBezTo>
                  <a:pt x="7484199" y="4077556"/>
                  <a:pt x="7241038" y="4260061"/>
                  <a:pt x="6916826" y="4422168"/>
                </a:cubicBezTo>
                <a:cubicBezTo>
                  <a:pt x="7403551" y="4605213"/>
                  <a:pt x="7768427" y="4888901"/>
                  <a:pt x="8032121" y="5294167"/>
                </a:cubicBezTo>
                <a:cubicBezTo>
                  <a:pt x="8214592" y="5583123"/>
                  <a:pt x="8328675" y="5929069"/>
                  <a:pt x="8374312" y="6323857"/>
                </a:cubicBezTo>
                <a:lnTo>
                  <a:pt x="8379231" y="6381750"/>
                </a:lnTo>
                <a:lnTo>
                  <a:pt x="0" y="63817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>
            <a:noAutofit/>
          </a:bodyPr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5C183C1D-408B-486A-85AB-02F937714F0F}"/>
              </a:ext>
            </a:extLst>
          </p:cNvPr>
          <p:cNvSpPr>
            <a:spLocks noGrp="1"/>
          </p:cNvSpPr>
          <p:nvPr>
            <p:ph type="dt" sz="half" idx="15"/>
          </p:nvPr>
        </p:nvSpPr>
        <p:spPr bwMode="gray"/>
        <p:txBody>
          <a:bodyPr/>
          <a:lstStyle/>
          <a:p>
            <a:fld id="{AB8B27FF-3565-469E-BC7B-F5578571561B}" type="datetime1">
              <a:rPr lang="de-DE" smtClean="0"/>
              <a:t>11.08.2022</a:t>
            </a:fld>
            <a:endParaRPr lang="de-DE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48267450-3712-4D23-A550-360E8BA3EE9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r>
              <a:rPr lang="de-DE"/>
              <a:t>Entwicklung des Competence Centers Firmenkunden</a:t>
            </a:r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D8945C11-B921-4A99-AECB-A02023F4120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68C043CC-5C95-4899-A53E-B5A0898FD6B6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6" name="Titel 15">
            <a:extLst>
              <a:ext uri="{FF2B5EF4-FFF2-40B4-BE49-F238E27FC236}">
                <a16:creationId xmlns:a16="http://schemas.microsoft.com/office/drawing/2014/main" id="{9F1163D8-FA40-4D19-B53A-9C11F1751209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1" y="333374"/>
            <a:ext cx="7730462" cy="720000"/>
          </a:xfrm>
          <a:custGeom>
            <a:avLst/>
            <a:gdLst>
              <a:gd name="connsiteX0" fmla="*/ 0 w 7714271"/>
              <a:gd name="connsiteY0" fmla="*/ 0 h 720000"/>
              <a:gd name="connsiteX1" fmla="*/ 6975495 w 7714271"/>
              <a:gd name="connsiteY1" fmla="*/ 0 h 720000"/>
              <a:gd name="connsiteX2" fmla="*/ 7022469 w 7714271"/>
              <a:gd name="connsiteY2" fmla="*/ 26085 h 720000"/>
              <a:gd name="connsiteX3" fmla="*/ 7646306 w 7714271"/>
              <a:gd name="connsiteY3" fmla="*/ 601064 h 720000"/>
              <a:gd name="connsiteX4" fmla="*/ 7714271 w 7714271"/>
              <a:gd name="connsiteY4" fmla="*/ 720000 h 720000"/>
              <a:gd name="connsiteX5" fmla="*/ 0 w 7714271"/>
              <a:gd name="connsiteY5" fmla="*/ 72000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14271" h="720000">
                <a:moveTo>
                  <a:pt x="0" y="0"/>
                </a:moveTo>
                <a:lnTo>
                  <a:pt x="6975495" y="0"/>
                </a:lnTo>
                <a:lnTo>
                  <a:pt x="7022469" y="26085"/>
                </a:lnTo>
                <a:cubicBezTo>
                  <a:pt x="7271157" y="179418"/>
                  <a:pt x="7479103" y="371078"/>
                  <a:pt x="7646306" y="601064"/>
                </a:cubicBezTo>
                <a:lnTo>
                  <a:pt x="7714271" y="720000"/>
                </a:lnTo>
                <a:lnTo>
                  <a:pt x="0" y="720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</p:spPr>
        <p:txBody>
          <a:bodyPr vert="horz" lIns="414000" tIns="0" rIns="360000" bIns="36000" rtlCol="0" anchor="ctr">
            <a:noAutofit/>
          </a:bodyPr>
          <a:lstStyle>
            <a:lvl1pPr>
              <a:defRPr lang="de-DE" dirty="0"/>
            </a:lvl1pPr>
          </a:lstStyle>
          <a:p>
            <a:pPr lvl="0"/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9929302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tiv mit Highlight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B59A35-C300-42C8-9787-520D5BDD5A61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4FEBF55-0D7F-446D-89AB-4461F76E2F85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29B40014-45D6-4DD6-93E6-AFAE2443F8C3}" type="datetime1">
              <a:rPr lang="de-DE" smtClean="0"/>
              <a:t>11.08.2022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EE1D857-51B4-4D0C-BCAA-A845088A7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Entwicklung des Competence Centers Firmenkunden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65A4F11-47E3-4169-A083-51265A697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8C043CC-5C95-4899-A53E-B5A0898FD6B6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7020CCC6-CBD7-47AD-9F48-977ADCB910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gray">
          <a:xfrm>
            <a:off x="0" y="1773238"/>
            <a:ext cx="12192000" cy="3001962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9" name="Textplatzhalter 6">
            <a:extLst>
              <a:ext uri="{FF2B5EF4-FFF2-40B4-BE49-F238E27FC236}">
                <a16:creationId xmlns:a16="http://schemas.microsoft.com/office/drawing/2014/main" id="{C39CBD1A-046D-4968-9C92-7B475FAB81F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gray">
          <a:xfrm>
            <a:off x="407988" y="1345929"/>
            <a:ext cx="11376025" cy="216000"/>
          </a:xfrm>
        </p:spPr>
        <p:txBody>
          <a:bodyPr anchor="ctr"/>
          <a:lstStyle>
            <a:lvl1pPr>
              <a:lnSpc>
                <a:spcPct val="100000"/>
              </a:lnSpc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77C0478A-076F-4E4B-A39A-8665D9338B6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 bwMode="gray">
          <a:xfrm>
            <a:off x="6240464" y="4419598"/>
            <a:ext cx="5543548" cy="1962151"/>
          </a:xfrm>
          <a:solidFill>
            <a:schemeClr val="accent1"/>
          </a:solidFill>
        </p:spPr>
        <p:txBody>
          <a:bodyPr vert="horz" wrap="square" lIns="108000" tIns="72000" rIns="108000" bIns="72000" rtlCol="0">
            <a:noAutofit/>
          </a:bodyPr>
          <a:lstStyle>
            <a:lvl1pPr>
              <a:defRPr lang="de-DE" smtClean="0">
                <a:solidFill>
                  <a:schemeClr val="bg1"/>
                </a:solidFill>
              </a:defRPr>
            </a:lvl1pPr>
            <a:lvl2pPr marL="216000" indent="-216000">
              <a:buClr>
                <a:schemeClr val="bg1"/>
              </a:buClr>
              <a:buFont typeface="Arial" panose="020B0604020202020204" pitchFamily="34" charset="0"/>
              <a:buChar char="•"/>
              <a:defRPr lang="de-DE" smtClean="0">
                <a:solidFill>
                  <a:schemeClr val="bg1"/>
                </a:solidFill>
              </a:defRPr>
            </a:lvl2pPr>
            <a:lvl3pPr marL="432000" indent="-216000">
              <a:buClr>
                <a:schemeClr val="bg1"/>
              </a:buClr>
              <a:buFont typeface="Arial" panose="020B0604020202020204" pitchFamily="34" charset="0"/>
              <a:buChar char="•"/>
              <a:defRPr lang="de-DE" smtClean="0">
                <a:solidFill>
                  <a:schemeClr val="bg1"/>
                </a:solidFill>
              </a:defRPr>
            </a:lvl3pPr>
            <a:lvl4pPr marL="648000" indent="-216000">
              <a:buClr>
                <a:schemeClr val="bg1"/>
              </a:buClr>
              <a:buFont typeface="Arial" panose="020B0604020202020204" pitchFamily="34" charset="0"/>
              <a:buChar char="•"/>
              <a:defRPr lang="de-DE" smtClean="0">
                <a:solidFill>
                  <a:schemeClr val="bg1"/>
                </a:solidFill>
              </a:defRPr>
            </a:lvl4pPr>
            <a:lvl5pPr marL="864000" indent="-216000">
              <a:buClr>
                <a:schemeClr val="bg1"/>
              </a:buClr>
              <a:buFont typeface="Arial" panose="020B0604020202020204" pitchFamily="34" charset="0"/>
              <a:buChar char="•"/>
              <a:defRPr lang="de-DE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45211E5C-B93A-4960-8F29-292BB96DAE9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11284713" y="6000172"/>
            <a:ext cx="499301" cy="381578"/>
          </a:xfrm>
          <a:custGeom>
            <a:avLst/>
            <a:gdLst>
              <a:gd name="connsiteX0" fmla="*/ 497429 w 499301"/>
              <a:gd name="connsiteY0" fmla="*/ 0 h 381578"/>
              <a:gd name="connsiteX1" fmla="*/ 499301 w 499301"/>
              <a:gd name="connsiteY1" fmla="*/ 0 h 381578"/>
              <a:gd name="connsiteX2" fmla="*/ 499301 w 499301"/>
              <a:gd name="connsiteY2" fmla="*/ 381578 h 381578"/>
              <a:gd name="connsiteX3" fmla="*/ 0 w 499301"/>
              <a:gd name="connsiteY3" fmla="*/ 381578 h 381578"/>
              <a:gd name="connsiteX4" fmla="*/ 303373 w 499301"/>
              <a:gd name="connsiteY4" fmla="*/ 334513 h 381578"/>
              <a:gd name="connsiteX5" fmla="*/ 487417 w 499301"/>
              <a:gd name="connsiteY5" fmla="*/ 100214 h 381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301" h="381578">
                <a:moveTo>
                  <a:pt x="497429" y="0"/>
                </a:moveTo>
                <a:lnTo>
                  <a:pt x="499301" y="0"/>
                </a:lnTo>
                <a:lnTo>
                  <a:pt x="499301" y="381578"/>
                </a:lnTo>
                <a:lnTo>
                  <a:pt x="0" y="381578"/>
                </a:lnTo>
                <a:cubicBezTo>
                  <a:pt x="126405" y="381578"/>
                  <a:pt x="227530" y="363968"/>
                  <a:pt x="303373" y="334513"/>
                </a:cubicBezTo>
                <a:cubicBezTo>
                  <a:pt x="402981" y="290361"/>
                  <a:pt x="463458" y="209785"/>
                  <a:pt x="487417" y="100214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b">
            <a:noAutofit/>
          </a:bodyPr>
          <a:lstStyle>
            <a:lvl1pPr algn="r"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154993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bschnittsfoli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 19">
            <a:extLst>
              <a:ext uri="{FF2B5EF4-FFF2-40B4-BE49-F238E27FC236}">
                <a16:creationId xmlns:a16="http://schemas.microsoft.com/office/drawing/2014/main" id="{DED4568E-E948-4BFD-8D50-264D99AE53A3}"/>
              </a:ext>
            </a:extLst>
          </p:cNvPr>
          <p:cNvSpPr/>
          <p:nvPr/>
        </p:nvSpPr>
        <p:spPr bwMode="gray">
          <a:xfrm>
            <a:off x="0" y="0"/>
            <a:ext cx="102616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Bildplatzhalter 18">
            <a:extLst>
              <a:ext uri="{FF2B5EF4-FFF2-40B4-BE49-F238E27FC236}">
                <a16:creationId xmlns:a16="http://schemas.microsoft.com/office/drawing/2014/main" id="{E5AFE650-509F-4D44-9E3F-839839E4A72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 bwMode="gray">
          <a:xfrm>
            <a:off x="6811906" y="0"/>
            <a:ext cx="5380095" cy="6858000"/>
          </a:xfrm>
          <a:custGeom>
            <a:avLst/>
            <a:gdLst>
              <a:gd name="connsiteX0" fmla="*/ 0 w 5380095"/>
              <a:gd name="connsiteY0" fmla="*/ 0 h 6858000"/>
              <a:gd name="connsiteX1" fmla="*/ 5380095 w 5380095"/>
              <a:gd name="connsiteY1" fmla="*/ 0 h 6858000"/>
              <a:gd name="connsiteX2" fmla="*/ 5380095 w 5380095"/>
              <a:gd name="connsiteY2" fmla="*/ 6858000 h 6858000"/>
              <a:gd name="connsiteX3" fmla="*/ 2280034 w 5380095"/>
              <a:gd name="connsiteY3" fmla="*/ 6858000 h 6858000"/>
              <a:gd name="connsiteX4" fmla="*/ 2283605 w 5380095"/>
              <a:gd name="connsiteY4" fmla="*/ 6741681 h 6858000"/>
              <a:gd name="connsiteX5" fmla="*/ 1917831 w 5380095"/>
              <a:gd name="connsiteY5" fmla="*/ 5298210 h 6858000"/>
              <a:gd name="connsiteX6" fmla="*/ 800201 w 5380095"/>
              <a:gd name="connsiteY6" fmla="*/ 4424385 h 6858000"/>
              <a:gd name="connsiteX7" fmla="*/ 1531209 w 5380095"/>
              <a:gd name="connsiteY7" fmla="*/ 3875723 h 6858000"/>
              <a:gd name="connsiteX8" fmla="*/ 1977936 w 5380095"/>
              <a:gd name="connsiteY8" fmla="*/ 2433064 h 6858000"/>
              <a:gd name="connsiteX9" fmla="*/ 1531209 w 5380095"/>
              <a:gd name="connsiteY9" fmla="*/ 929353 h 6858000"/>
              <a:gd name="connsiteX10" fmla="*/ 35958 w 5380095"/>
              <a:gd name="connsiteY10" fmla="*/ 742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380095" h="6858000">
                <a:moveTo>
                  <a:pt x="0" y="0"/>
                </a:moveTo>
                <a:lnTo>
                  <a:pt x="5380095" y="0"/>
                </a:lnTo>
                <a:lnTo>
                  <a:pt x="5380095" y="6858000"/>
                </a:lnTo>
                <a:lnTo>
                  <a:pt x="2280034" y="6858000"/>
                </a:lnTo>
                <a:lnTo>
                  <a:pt x="2283605" y="6741681"/>
                </a:lnTo>
                <a:cubicBezTo>
                  <a:pt x="2283605" y="6171901"/>
                  <a:pt x="2161636" y="5684292"/>
                  <a:pt x="1917831" y="5298210"/>
                </a:cubicBezTo>
                <a:cubicBezTo>
                  <a:pt x="1653585" y="4892095"/>
                  <a:pt x="1287946" y="4607813"/>
                  <a:pt x="800201" y="4424385"/>
                </a:cubicBezTo>
                <a:cubicBezTo>
                  <a:pt x="1125093" y="4261939"/>
                  <a:pt x="1368763" y="4079052"/>
                  <a:pt x="1531209" y="3875723"/>
                </a:cubicBezTo>
                <a:cubicBezTo>
                  <a:pt x="1835931" y="3510218"/>
                  <a:pt x="1977936" y="3022879"/>
                  <a:pt x="1977936" y="2433064"/>
                </a:cubicBezTo>
                <a:cubicBezTo>
                  <a:pt x="1977936" y="1843249"/>
                  <a:pt x="1815489" y="1356045"/>
                  <a:pt x="1531209" y="929353"/>
                </a:cubicBezTo>
                <a:cubicBezTo>
                  <a:pt x="1196102" y="468418"/>
                  <a:pt x="697685" y="161109"/>
                  <a:pt x="35958" y="7426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24B9068-BE93-4ED1-BA10-ACD37E5EA764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1552575" y="1773238"/>
            <a:ext cx="5760000" cy="2232705"/>
          </a:xfrm>
        </p:spPr>
        <p:txBody>
          <a:bodyPr anchor="b"/>
          <a:lstStyle>
            <a:lvl1pPr>
              <a:defRPr sz="4800" cap="all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0067535-8033-4A31-B302-1B86B2213DF8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1552575" y="4122057"/>
            <a:ext cx="5760000" cy="1967593"/>
          </a:xfrm>
        </p:spPr>
        <p:txBody>
          <a:bodyPr/>
          <a:lstStyle>
            <a:lvl1pPr marL="0" indent="0">
              <a:buNone/>
              <a:defRPr sz="2400" b="1">
                <a:solidFill>
                  <a:srgbClr val="CDFF0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3C2F7384-A717-49AE-BD3E-06F3DFA695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07988" y="1773238"/>
            <a:ext cx="1058862" cy="2436812"/>
          </a:xfrm>
        </p:spPr>
        <p:txBody>
          <a:bodyPr anchor="b"/>
          <a:lstStyle>
            <a:lvl1pPr>
              <a:lnSpc>
                <a:spcPct val="100000"/>
              </a:lnSpc>
              <a:spcBef>
                <a:spcPts val="0"/>
              </a:spcBef>
              <a:defRPr sz="1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0576363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bschnittsfol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53953A5-A1E2-487B-964E-A5BA1213AE8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951538" y="0"/>
            <a:ext cx="6240462" cy="6858000"/>
          </a:xfrm>
        </p:spPr>
        <p:txBody>
          <a:bodyPr/>
          <a:lstStyle>
            <a:lvl1pPr algn="r">
              <a:defRPr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24B9068-BE93-4ED1-BA10-ACD37E5EA7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0" y="0"/>
            <a:ext cx="9245600" cy="6858000"/>
          </a:xfrm>
          <a:gradFill>
            <a:gsLst>
              <a:gs pos="0">
                <a:schemeClr val="accent1"/>
              </a:gs>
              <a:gs pos="95000">
                <a:schemeClr val="accent1">
                  <a:alpha val="0"/>
                </a:schemeClr>
              </a:gs>
              <a:gs pos="65000">
                <a:schemeClr val="accent1"/>
              </a:gs>
            </a:gsLst>
            <a:lin ang="0" scaled="1"/>
          </a:gradFill>
        </p:spPr>
        <p:txBody>
          <a:bodyPr lIns="1548000" rIns="1440000" bIns="2844000" anchor="b"/>
          <a:lstStyle>
            <a:lvl1pPr>
              <a:defRPr sz="4800" cap="all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0067535-8033-4A31-B302-1B86B2213DF8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1552575" y="4122057"/>
            <a:ext cx="5760000" cy="1967593"/>
          </a:xfrm>
        </p:spPr>
        <p:txBody>
          <a:bodyPr/>
          <a:lstStyle>
            <a:lvl1pPr marL="0" indent="0">
              <a:buNone/>
              <a:defRPr sz="2400" b="1">
                <a:solidFill>
                  <a:srgbClr val="CDFF0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3C2F7384-A717-49AE-BD3E-06F3DFA695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07988" y="1773238"/>
            <a:ext cx="1058862" cy="2436812"/>
          </a:xfrm>
        </p:spPr>
        <p:txBody>
          <a:bodyPr anchor="b"/>
          <a:lstStyle>
            <a:lvl1pPr>
              <a:lnSpc>
                <a:spcPct val="100000"/>
              </a:lnSpc>
              <a:spcBef>
                <a:spcPts val="0"/>
              </a:spcBef>
              <a:defRPr sz="1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8083704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982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eeres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506CB63-FF4F-4B2E-A069-35BE53C54A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gray">
          <a:xfrm>
            <a:off x="10596012" y="333374"/>
            <a:ext cx="1188000" cy="76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3406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bschlussfoli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576770E2-A607-4A67-9C4B-D6688E55C11E}"/>
              </a:ext>
            </a:extLst>
          </p:cNvPr>
          <p:cNvSpPr/>
          <p:nvPr/>
        </p:nvSpPr>
        <p:spPr bwMode="gray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72000" rIns="108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10000"/>
              </a:lnSpc>
              <a:spcBef>
                <a:spcPts val="600"/>
              </a:spcBef>
            </a:pPr>
            <a:endParaRPr lang="de-DE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D1F8DC27-372A-4AF4-A00E-1515096D3AC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2590800" y="2997200"/>
            <a:ext cx="3360738" cy="1409700"/>
          </a:xfrm>
        </p:spPr>
        <p:txBody>
          <a:bodyPr/>
          <a:lstStyle>
            <a:lvl1pPr>
              <a:lnSpc>
                <a:spcPct val="90000"/>
              </a:lnSpc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Barmer Straße 22</a:t>
            </a:r>
          </a:p>
          <a:p>
            <a:pPr lvl="0"/>
            <a:r>
              <a:rPr lang="de-DE"/>
              <a:t>12345 </a:t>
            </a:r>
            <a:r>
              <a:rPr lang="de-DE" err="1"/>
              <a:t>Barmerhausen</a:t>
            </a:r>
            <a:endParaRPr lang="de-DE"/>
          </a:p>
          <a:p>
            <a:pPr lvl="0"/>
            <a:r>
              <a:rPr lang="de-DE"/>
              <a:t>Tel: 0202 / 123456</a:t>
            </a:r>
          </a:p>
          <a:p>
            <a:pPr lvl="0"/>
            <a:r>
              <a:rPr lang="de-DE"/>
              <a:t>Mail: beate.bartok@barmenia.de</a:t>
            </a:r>
          </a:p>
          <a:p>
            <a:pPr lvl="0"/>
            <a:r>
              <a:rPr lang="de-DE"/>
              <a:t>www.barmenia.de</a:t>
            </a:r>
          </a:p>
          <a:p>
            <a:pPr lvl="0"/>
            <a:endParaRPr lang="de-DE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10AD68B5-1DBE-4954-8ED4-A3B8ACB8A0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2590800" y="2074864"/>
            <a:ext cx="3360738" cy="725486"/>
          </a:xfrm>
        </p:spPr>
        <p:txBody>
          <a:bodyPr anchor="b"/>
          <a:lstStyle>
            <a:lvl1pPr>
              <a:lnSpc>
                <a:spcPct val="90000"/>
              </a:lnSpc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Name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8FB3D96-BC1D-4B40-9B57-B3F8F240BC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gray">
          <a:xfrm>
            <a:off x="6242750" y="1773237"/>
            <a:ext cx="2952000" cy="3888000"/>
          </a:xfrm>
          <a:solidFill>
            <a:schemeClr val="bg1"/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pic>
        <p:nvPicPr>
          <p:cNvPr id="8" name="Grafik 9">
            <a:extLst>
              <a:ext uri="{FF2B5EF4-FFF2-40B4-BE49-F238E27FC236}">
                <a16:creationId xmlns:a16="http://schemas.microsoft.com/office/drawing/2014/main" id="{B5C4D859-D786-4ACA-AA83-D6AE3AA363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6012" y="333374"/>
            <a:ext cx="1187284" cy="76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4378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bschlussfol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576770E2-A607-4A67-9C4B-D6688E55C11E}"/>
              </a:ext>
            </a:extLst>
          </p:cNvPr>
          <p:cNvSpPr/>
          <p:nvPr/>
        </p:nvSpPr>
        <p:spPr bwMode="gray">
          <a:xfrm>
            <a:off x="0" y="0"/>
            <a:ext cx="92329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72000" rIns="108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10000"/>
              </a:lnSpc>
              <a:spcBef>
                <a:spcPts val="600"/>
              </a:spcBef>
            </a:pPr>
            <a:endParaRPr lang="de-DE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D1F8DC27-372A-4AF4-A00E-1515096D3AC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2590800" y="2997200"/>
            <a:ext cx="3360738" cy="1409700"/>
          </a:xfrm>
        </p:spPr>
        <p:txBody>
          <a:bodyPr/>
          <a:lstStyle>
            <a:lvl1pPr>
              <a:lnSpc>
                <a:spcPct val="90000"/>
              </a:lnSpc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Barmer Straße 22</a:t>
            </a:r>
          </a:p>
          <a:p>
            <a:pPr lvl="0"/>
            <a:r>
              <a:rPr lang="de-DE"/>
              <a:t>12345 </a:t>
            </a:r>
            <a:r>
              <a:rPr lang="de-DE" err="1"/>
              <a:t>Barmerhausen</a:t>
            </a:r>
            <a:endParaRPr lang="de-DE"/>
          </a:p>
          <a:p>
            <a:pPr lvl="0"/>
            <a:r>
              <a:rPr lang="de-DE"/>
              <a:t>Tel: 0202 / 123456</a:t>
            </a:r>
          </a:p>
          <a:p>
            <a:pPr lvl="0"/>
            <a:r>
              <a:rPr lang="de-DE"/>
              <a:t>Mail: beate.bartok@barmenia.de</a:t>
            </a:r>
          </a:p>
          <a:p>
            <a:pPr lvl="0"/>
            <a:r>
              <a:rPr lang="de-DE"/>
              <a:t>www.barmenia.de</a:t>
            </a:r>
          </a:p>
          <a:p>
            <a:pPr lvl="0"/>
            <a:endParaRPr lang="de-DE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10AD68B5-1DBE-4954-8ED4-A3B8ACB8A0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2590800" y="2074864"/>
            <a:ext cx="3360738" cy="725486"/>
          </a:xfrm>
        </p:spPr>
        <p:txBody>
          <a:bodyPr anchor="b"/>
          <a:lstStyle>
            <a:lvl1pPr>
              <a:lnSpc>
                <a:spcPct val="90000"/>
              </a:lnSpc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Name</a:t>
            </a:r>
          </a:p>
        </p:txBody>
      </p:sp>
      <p:sp>
        <p:nvSpPr>
          <p:cNvPr id="7" name="Bildplatzhalter 18">
            <a:extLst>
              <a:ext uri="{FF2B5EF4-FFF2-40B4-BE49-F238E27FC236}">
                <a16:creationId xmlns:a16="http://schemas.microsoft.com/office/drawing/2014/main" id="{E77F1ADE-BCB0-4263-9C83-3D2DC78F8B3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gray">
          <a:xfrm>
            <a:off x="6811906" y="0"/>
            <a:ext cx="5380095" cy="6858000"/>
          </a:xfrm>
          <a:custGeom>
            <a:avLst/>
            <a:gdLst>
              <a:gd name="connsiteX0" fmla="*/ 0 w 5380095"/>
              <a:gd name="connsiteY0" fmla="*/ 0 h 6858000"/>
              <a:gd name="connsiteX1" fmla="*/ 5380095 w 5380095"/>
              <a:gd name="connsiteY1" fmla="*/ 0 h 6858000"/>
              <a:gd name="connsiteX2" fmla="*/ 5380095 w 5380095"/>
              <a:gd name="connsiteY2" fmla="*/ 6858000 h 6858000"/>
              <a:gd name="connsiteX3" fmla="*/ 2280034 w 5380095"/>
              <a:gd name="connsiteY3" fmla="*/ 6858000 h 6858000"/>
              <a:gd name="connsiteX4" fmla="*/ 2283605 w 5380095"/>
              <a:gd name="connsiteY4" fmla="*/ 6741681 h 6858000"/>
              <a:gd name="connsiteX5" fmla="*/ 1917831 w 5380095"/>
              <a:gd name="connsiteY5" fmla="*/ 5298210 h 6858000"/>
              <a:gd name="connsiteX6" fmla="*/ 800201 w 5380095"/>
              <a:gd name="connsiteY6" fmla="*/ 4424385 h 6858000"/>
              <a:gd name="connsiteX7" fmla="*/ 1531209 w 5380095"/>
              <a:gd name="connsiteY7" fmla="*/ 3875723 h 6858000"/>
              <a:gd name="connsiteX8" fmla="*/ 1977936 w 5380095"/>
              <a:gd name="connsiteY8" fmla="*/ 2433064 h 6858000"/>
              <a:gd name="connsiteX9" fmla="*/ 1531209 w 5380095"/>
              <a:gd name="connsiteY9" fmla="*/ 929353 h 6858000"/>
              <a:gd name="connsiteX10" fmla="*/ 35958 w 5380095"/>
              <a:gd name="connsiteY10" fmla="*/ 742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380095" h="6858000">
                <a:moveTo>
                  <a:pt x="0" y="0"/>
                </a:moveTo>
                <a:lnTo>
                  <a:pt x="5380095" y="0"/>
                </a:lnTo>
                <a:lnTo>
                  <a:pt x="5380095" y="6858000"/>
                </a:lnTo>
                <a:lnTo>
                  <a:pt x="2280034" y="6858000"/>
                </a:lnTo>
                <a:lnTo>
                  <a:pt x="2283605" y="6741681"/>
                </a:lnTo>
                <a:cubicBezTo>
                  <a:pt x="2283605" y="6171901"/>
                  <a:pt x="2161636" y="5684292"/>
                  <a:pt x="1917831" y="5298210"/>
                </a:cubicBezTo>
                <a:cubicBezTo>
                  <a:pt x="1653585" y="4892095"/>
                  <a:pt x="1287946" y="4607813"/>
                  <a:pt x="800201" y="4424385"/>
                </a:cubicBezTo>
                <a:cubicBezTo>
                  <a:pt x="1125093" y="4261939"/>
                  <a:pt x="1368763" y="4079052"/>
                  <a:pt x="1531209" y="3875723"/>
                </a:cubicBezTo>
                <a:cubicBezTo>
                  <a:pt x="1835931" y="3510218"/>
                  <a:pt x="1977936" y="3022879"/>
                  <a:pt x="1977936" y="2433064"/>
                </a:cubicBezTo>
                <a:cubicBezTo>
                  <a:pt x="1977936" y="1843249"/>
                  <a:pt x="1815489" y="1356045"/>
                  <a:pt x="1531209" y="929353"/>
                </a:cubicBezTo>
                <a:cubicBezTo>
                  <a:pt x="1196102" y="468418"/>
                  <a:pt x="697685" y="161109"/>
                  <a:pt x="35958" y="7426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B062E7-BBB5-47C1-B2AD-5BC48DFE3E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1" y="5427879"/>
            <a:ext cx="1485899" cy="95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5876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chlussSeit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9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9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Grafik 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068" y="1156713"/>
            <a:ext cx="7259734" cy="46650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642744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ihandform: Form 7">
            <a:extLst>
              <a:ext uri="{FF2B5EF4-FFF2-40B4-BE49-F238E27FC236}">
                <a16:creationId xmlns:a16="http://schemas.microsoft.com/office/drawing/2014/main" id="{3B7CE2DC-8544-4A56-A900-92613A6035A7}"/>
              </a:ext>
            </a:extLst>
          </p:cNvPr>
          <p:cNvSpPr>
            <a:spLocks noChangeAspect="1"/>
          </p:cNvSpPr>
          <p:nvPr userDrawn="1"/>
        </p:nvSpPr>
        <p:spPr bwMode="gray">
          <a:xfrm>
            <a:off x="6240463" y="-2"/>
            <a:ext cx="5951538" cy="6858000"/>
          </a:xfrm>
          <a:custGeom>
            <a:avLst/>
            <a:gdLst>
              <a:gd name="connsiteX0" fmla="*/ 520269 w 5951538"/>
              <a:gd name="connsiteY0" fmla="*/ 3007230 h 6858000"/>
              <a:gd name="connsiteX1" fmla="*/ 2602229 w 5951538"/>
              <a:gd name="connsiteY1" fmla="*/ 3007230 h 6858000"/>
              <a:gd name="connsiteX2" fmla="*/ 3438593 w 5951538"/>
              <a:gd name="connsiteY2" fmla="*/ 3147171 h 6858000"/>
              <a:gd name="connsiteX3" fmla="*/ 3972063 w 5951538"/>
              <a:gd name="connsiteY3" fmla="*/ 4057373 h 6858000"/>
              <a:gd name="connsiteX4" fmla="*/ 3420810 w 5951538"/>
              <a:gd name="connsiteY4" fmla="*/ 5107745 h 6858000"/>
              <a:gd name="connsiteX5" fmla="*/ 2567256 w 5951538"/>
              <a:gd name="connsiteY5" fmla="*/ 5247687 h 6858000"/>
              <a:gd name="connsiteX6" fmla="*/ 520269 w 5951538"/>
              <a:gd name="connsiteY6" fmla="*/ 5247687 h 6858000"/>
              <a:gd name="connsiteX7" fmla="*/ 0 w 5951538"/>
              <a:gd name="connsiteY7" fmla="*/ 0 h 6858000"/>
              <a:gd name="connsiteX8" fmla="*/ 5951538 w 5951538"/>
              <a:gd name="connsiteY8" fmla="*/ 0 h 6858000"/>
              <a:gd name="connsiteX9" fmla="*/ 5951538 w 5951538"/>
              <a:gd name="connsiteY9" fmla="*/ 6858000 h 6858000"/>
              <a:gd name="connsiteX10" fmla="*/ 2972630 w 5951538"/>
              <a:gd name="connsiteY10" fmla="*/ 6858000 h 6858000"/>
              <a:gd name="connsiteX11" fmla="*/ 2994899 w 5951538"/>
              <a:gd name="connsiteY11" fmla="*/ 6857335 h 6858000"/>
              <a:gd name="connsiteX12" fmla="*/ 3921085 w 5951538"/>
              <a:gd name="connsiteY12" fmla="*/ 6735585 h 6858000"/>
              <a:gd name="connsiteX13" fmla="*/ 4918216 w 5951538"/>
              <a:gd name="connsiteY13" fmla="*/ 6284338 h 6858000"/>
              <a:gd name="connsiteX14" fmla="*/ 5539182 w 5951538"/>
              <a:gd name="connsiteY14" fmla="*/ 5569863 h 6858000"/>
              <a:gd name="connsiteX15" fmla="*/ 5934273 w 5951538"/>
              <a:gd name="connsiteY15" fmla="*/ 4121109 h 6858000"/>
              <a:gd name="connsiteX16" fmla="*/ 5595588 w 5951538"/>
              <a:gd name="connsiteY16" fmla="*/ 2784540 h 6858000"/>
              <a:gd name="connsiteX17" fmla="*/ 4560727 w 5951538"/>
              <a:gd name="connsiteY17" fmla="*/ 1975429 h 6858000"/>
              <a:gd name="connsiteX18" fmla="*/ 5237599 w 5951538"/>
              <a:gd name="connsiteY18" fmla="*/ 1467400 h 6858000"/>
              <a:gd name="connsiteX19" fmla="*/ 5651241 w 5951538"/>
              <a:gd name="connsiteY19" fmla="*/ 131582 h 6858000"/>
              <a:gd name="connsiteX20" fmla="*/ 5646660 w 5951538"/>
              <a:gd name="connsiteY20" fmla="*/ 2 h 6858000"/>
              <a:gd name="connsiteX21" fmla="*/ 0 w 5951538"/>
              <a:gd name="connsiteY21" fmla="*/ 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951538" h="6858000">
                <a:moveTo>
                  <a:pt x="520269" y="3007230"/>
                </a:moveTo>
                <a:lnTo>
                  <a:pt x="2602229" y="3007230"/>
                </a:lnTo>
                <a:cubicBezTo>
                  <a:pt x="2957875" y="3007230"/>
                  <a:pt x="3242394" y="3059709"/>
                  <a:pt x="3438593" y="3147171"/>
                </a:cubicBezTo>
                <a:cubicBezTo>
                  <a:pt x="3794241" y="3322097"/>
                  <a:pt x="3972063" y="3619824"/>
                  <a:pt x="3972063" y="4057373"/>
                </a:cubicBezTo>
                <a:cubicBezTo>
                  <a:pt x="3972420" y="4565124"/>
                  <a:pt x="3794477" y="4932702"/>
                  <a:pt x="3420810" y="5107745"/>
                </a:cubicBezTo>
                <a:cubicBezTo>
                  <a:pt x="3207422" y="5195325"/>
                  <a:pt x="2922905" y="5247687"/>
                  <a:pt x="2567256" y="5247687"/>
                </a:cubicBezTo>
                <a:lnTo>
                  <a:pt x="520269" y="5247687"/>
                </a:lnTo>
                <a:close/>
                <a:moveTo>
                  <a:pt x="0" y="0"/>
                </a:moveTo>
                <a:lnTo>
                  <a:pt x="5951538" y="0"/>
                </a:lnTo>
                <a:lnTo>
                  <a:pt x="5951538" y="6858000"/>
                </a:lnTo>
                <a:lnTo>
                  <a:pt x="2972630" y="6858000"/>
                </a:lnTo>
                <a:lnTo>
                  <a:pt x="2994899" y="6857335"/>
                </a:lnTo>
                <a:cubicBezTo>
                  <a:pt x="3324709" y="6837940"/>
                  <a:pt x="3638867" y="6792086"/>
                  <a:pt x="3921085" y="6735585"/>
                </a:cubicBezTo>
                <a:cubicBezTo>
                  <a:pt x="4297375" y="6660253"/>
                  <a:pt x="4635559" y="6509963"/>
                  <a:pt x="4918216" y="6284338"/>
                </a:cubicBezTo>
                <a:cubicBezTo>
                  <a:pt x="5162767" y="6096320"/>
                  <a:pt x="5369463" y="5851517"/>
                  <a:pt x="5539182" y="5569863"/>
                </a:cubicBezTo>
                <a:cubicBezTo>
                  <a:pt x="5802409" y="5137043"/>
                  <a:pt x="5934273" y="4667369"/>
                  <a:pt x="5934273" y="4121109"/>
                </a:cubicBezTo>
                <a:cubicBezTo>
                  <a:pt x="5934273" y="3593526"/>
                  <a:pt x="5821337" y="3142029"/>
                  <a:pt x="5595588" y="2784540"/>
                </a:cubicBezTo>
                <a:cubicBezTo>
                  <a:pt x="5350911" y="2408501"/>
                  <a:pt x="5012351" y="2145273"/>
                  <a:pt x="4560727" y="1975429"/>
                </a:cubicBezTo>
                <a:cubicBezTo>
                  <a:pt x="4861558" y="1825013"/>
                  <a:pt x="5087183" y="1655670"/>
                  <a:pt x="5237599" y="1467400"/>
                </a:cubicBezTo>
                <a:cubicBezTo>
                  <a:pt x="5519753" y="1128964"/>
                  <a:pt x="5651241" y="677716"/>
                  <a:pt x="5651241" y="131582"/>
                </a:cubicBezTo>
                <a:lnTo>
                  <a:pt x="5646660" y="2"/>
                </a:lnTo>
                <a:lnTo>
                  <a:pt x="0" y="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72000" rIns="108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10000"/>
              </a:lnSpc>
              <a:spcBef>
                <a:spcPts val="600"/>
              </a:spcBef>
            </a:pPr>
            <a:endParaRPr lang="de-DE"/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8181024B-86B2-4DEC-8912-4DF31008DC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6756400" y="3009900"/>
            <a:ext cx="3498547" cy="224453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9ED02B1-1F24-4E0C-946C-5FF3286BCCE6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0" y="0"/>
            <a:ext cx="4686300" cy="6858000"/>
          </a:xfrm>
          <a:solidFill>
            <a:schemeClr val="accent1"/>
          </a:solidFill>
        </p:spPr>
        <p:txBody>
          <a:bodyPr vert="horz" lIns="396000" tIns="0" rIns="360000" bIns="3132000" rtlCol="0" anchor="b">
            <a:noAutofit/>
          </a:bodyPr>
          <a:lstStyle>
            <a:lvl1pPr algn="r">
              <a:defRPr lang="de-DE" sz="3000" cap="all" baseline="0" dirty="0">
                <a:solidFill>
                  <a:schemeClr val="bg1"/>
                </a:solidFill>
              </a:defRPr>
            </a:lvl1pPr>
          </a:lstStyle>
          <a:p>
            <a:pPr lvl="0" algn="r"/>
            <a:r>
              <a:rPr lang="de-DE"/>
              <a:t>Titelmasterformat durch Klicken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EB0C1F0-8145-43C1-A4EC-59452C233EB6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407987" y="3927600"/>
            <a:ext cx="3924000" cy="409463"/>
          </a:xfrm>
        </p:spPr>
        <p:txBody>
          <a:bodyPr anchor="t"/>
          <a:lstStyle>
            <a:lvl1pPr marL="0" indent="0" algn="r">
              <a:buNone/>
              <a:defRPr sz="2000" b="1">
                <a:solidFill>
                  <a:srgbClr val="CDFF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0E7A93EF-84E6-4661-98AB-49B1C86D7F3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407987" y="4399200"/>
            <a:ext cx="3924000" cy="409463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  <a:lvl2pPr algn="r">
              <a:defRPr>
                <a:solidFill>
                  <a:schemeClr val="bg1"/>
                </a:solidFill>
              </a:defRPr>
            </a:lvl2pPr>
            <a:lvl3pPr algn="r"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Name, Datum</a:t>
            </a:r>
          </a:p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13116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ein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39F0EF-F073-4DF4-B97A-2E4E22624E1F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6E7B3CF-A2B0-46A5-BB65-61A1BB55BCF3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E17DC18F-85E7-48E0-853A-89A74F6813E0}" type="datetime1">
              <a:rPr lang="de-DE" smtClean="0"/>
              <a:t>11.08.2022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6567642-393D-4518-8071-9C4C76D62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>
            <a:off x="407986" y="6562141"/>
            <a:ext cx="5543552" cy="108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Peter Seemann, Competence Center Firmenkunden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B262F49-83DA-4461-A640-72E8A8E03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8C043CC-5C95-4899-A53E-B5A0898FD6B6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6">
            <a:extLst>
              <a:ext uri="{FF2B5EF4-FFF2-40B4-BE49-F238E27FC236}">
                <a16:creationId xmlns:a16="http://schemas.microsoft.com/office/drawing/2014/main" id="{755DB642-2813-4402-9DA0-03935C55390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407988" y="1345929"/>
            <a:ext cx="11376025" cy="216000"/>
          </a:xfrm>
        </p:spPr>
        <p:txBody>
          <a:bodyPr anchor="ctr"/>
          <a:lstStyle>
            <a:lvl1pPr>
              <a:lnSpc>
                <a:spcPct val="100000"/>
              </a:lnSpc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8160E8CC-1626-43AC-818A-FF44DBABDFCC}"/>
              </a:ext>
            </a:extLst>
          </p:cNvPr>
          <p:cNvSpPr>
            <a:spLocks noGrp="1"/>
          </p:cNvSpPr>
          <p:nvPr>
            <p:ph sz="quarter" idx="15"/>
          </p:nvPr>
        </p:nvSpPr>
        <p:spPr bwMode="gray"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103304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2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39F0EF-F073-4DF4-B97A-2E4E22624E1F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6E7B3CF-A2B0-46A5-BB65-61A1BB55BCF3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17BA4526-B33B-47F2-A223-0DA6DA6AA6DC}" type="datetime1">
              <a:rPr lang="de-DE" smtClean="0"/>
              <a:t>11.08.2022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6567642-393D-4518-8071-9C4C76D62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>
            <a:off x="407986" y="6562141"/>
            <a:ext cx="5543552" cy="108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Peter Seemann, Competence Center Firmenkunden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B262F49-83DA-4461-A640-72E8A8E03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8C043CC-5C95-4899-A53E-B5A0898FD6B6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8160E8CC-1626-43AC-818A-FF44DBABDFCC}"/>
              </a:ext>
            </a:extLst>
          </p:cNvPr>
          <p:cNvSpPr>
            <a:spLocks noGrp="1"/>
          </p:cNvSpPr>
          <p:nvPr>
            <p:ph sz="quarter" idx="15"/>
          </p:nvPr>
        </p:nvSpPr>
        <p:spPr bwMode="gray">
          <a:xfrm>
            <a:off x="407988" y="1773238"/>
            <a:ext cx="5543550" cy="4635273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9" name="Inhaltsplatzhalter 9">
            <a:extLst>
              <a:ext uri="{FF2B5EF4-FFF2-40B4-BE49-F238E27FC236}">
                <a16:creationId xmlns:a16="http://schemas.microsoft.com/office/drawing/2014/main" id="{A2ABFF80-681F-4C52-97F9-D1179C3DBA5A}"/>
              </a:ext>
            </a:extLst>
          </p:cNvPr>
          <p:cNvSpPr>
            <a:spLocks noGrp="1"/>
          </p:cNvSpPr>
          <p:nvPr>
            <p:ph sz="quarter" idx="16"/>
          </p:nvPr>
        </p:nvSpPr>
        <p:spPr bwMode="gray">
          <a:xfrm>
            <a:off x="6240463" y="1773238"/>
            <a:ext cx="5543550" cy="4608511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2" name="Textplatzhalter 6">
            <a:extLst>
              <a:ext uri="{FF2B5EF4-FFF2-40B4-BE49-F238E27FC236}">
                <a16:creationId xmlns:a16="http://schemas.microsoft.com/office/drawing/2014/main" id="{7B704E40-FB0D-4185-B0DD-B669E4D2FC4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407988" y="1345929"/>
            <a:ext cx="11376025" cy="216000"/>
          </a:xfrm>
        </p:spPr>
        <p:txBody>
          <a:bodyPr anchor="ctr"/>
          <a:lstStyle>
            <a:lvl1pPr>
              <a:lnSpc>
                <a:spcPct val="100000"/>
              </a:lnSpc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412241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2 Inhalte mit Überschrif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39F0EF-F073-4DF4-B97A-2E4E22624E1F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6E7B3CF-A2B0-46A5-BB65-61A1BB55BCF3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3599F2DF-BE61-41EE-ACFD-00A46A8CCD80}" type="datetime1">
              <a:rPr lang="de-DE" smtClean="0"/>
              <a:t>11.08.2022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6567642-393D-4518-8071-9C4C76D62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>
            <a:off x="407986" y="6562141"/>
            <a:ext cx="5543552" cy="108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Peter Seemann, Competence Center Firmenkunden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B262F49-83DA-4461-A640-72E8A8E03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8C043CC-5C95-4899-A53E-B5A0898FD6B6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8160E8CC-1626-43AC-818A-FF44DBABDFCC}"/>
              </a:ext>
            </a:extLst>
          </p:cNvPr>
          <p:cNvSpPr>
            <a:spLocks noGrp="1"/>
          </p:cNvSpPr>
          <p:nvPr>
            <p:ph sz="quarter" idx="15"/>
          </p:nvPr>
        </p:nvSpPr>
        <p:spPr bwMode="gray">
          <a:xfrm>
            <a:off x="407988" y="2257427"/>
            <a:ext cx="5543550" cy="4124323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9" name="Inhaltsplatzhalter 9">
            <a:extLst>
              <a:ext uri="{FF2B5EF4-FFF2-40B4-BE49-F238E27FC236}">
                <a16:creationId xmlns:a16="http://schemas.microsoft.com/office/drawing/2014/main" id="{A2ABFF80-681F-4C52-97F9-D1179C3DBA5A}"/>
              </a:ext>
            </a:extLst>
          </p:cNvPr>
          <p:cNvSpPr>
            <a:spLocks noGrp="1"/>
          </p:cNvSpPr>
          <p:nvPr>
            <p:ph sz="quarter" idx="16"/>
          </p:nvPr>
        </p:nvSpPr>
        <p:spPr bwMode="gray">
          <a:xfrm>
            <a:off x="6240463" y="2257427"/>
            <a:ext cx="5543550" cy="4124323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A920C7A-AEB4-4FC4-9EFF-C234ABAE5B1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407988" y="1774800"/>
            <a:ext cx="5543550" cy="421005"/>
          </a:xfrm>
        </p:spPr>
        <p:txBody>
          <a:bodyPr/>
          <a:lstStyle>
            <a:lvl1pPr>
              <a:defRPr sz="2000" u="none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  <p:sp>
        <p:nvSpPr>
          <p:cNvPr id="13" name="Textplatzhalter 6">
            <a:extLst>
              <a:ext uri="{FF2B5EF4-FFF2-40B4-BE49-F238E27FC236}">
                <a16:creationId xmlns:a16="http://schemas.microsoft.com/office/drawing/2014/main" id="{1594B655-CA65-45B4-85B5-31340AF19BD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6240463" y="1774800"/>
            <a:ext cx="5543550" cy="421005"/>
          </a:xfrm>
        </p:spPr>
        <p:txBody>
          <a:bodyPr/>
          <a:lstStyle>
            <a:lvl1pPr>
              <a:defRPr sz="2000" u="none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  <p:sp>
        <p:nvSpPr>
          <p:cNvPr id="12" name="Textplatzhalter 6">
            <a:extLst>
              <a:ext uri="{FF2B5EF4-FFF2-40B4-BE49-F238E27FC236}">
                <a16:creationId xmlns:a16="http://schemas.microsoft.com/office/drawing/2014/main" id="{90514455-A3F2-4E08-B05B-03AF3AB563D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407988" y="1345929"/>
            <a:ext cx="11376025" cy="216000"/>
          </a:xfrm>
        </p:spPr>
        <p:txBody>
          <a:bodyPr anchor="ctr"/>
          <a:lstStyle>
            <a:lvl1pPr>
              <a:lnSpc>
                <a:spcPct val="100000"/>
              </a:lnSpc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72676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F02A1B-0981-4B13-B5B6-43B2CEF89861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48F7D19-E214-42DD-95FC-A5406F3468F5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A41B2B02-664B-43AC-88BD-07E365518012}" type="datetime1">
              <a:rPr lang="de-DE" smtClean="0"/>
              <a:t>11.08.2022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B6A0199-5C06-404B-807E-1D0D30D55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>
            <a:off x="407986" y="6562141"/>
            <a:ext cx="5543552" cy="108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Peter Seemann, Competence Center Firmenkunden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598258D-90CA-4D6A-A19D-8E8AD3327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8C043CC-5C95-4899-A53E-B5A0898FD6B6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Textplatzhalter 6">
            <a:extLst>
              <a:ext uri="{FF2B5EF4-FFF2-40B4-BE49-F238E27FC236}">
                <a16:creationId xmlns:a16="http://schemas.microsoft.com/office/drawing/2014/main" id="{D95A5F12-5E68-4E1E-8946-9185C6A663D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407988" y="1345929"/>
            <a:ext cx="11376025" cy="216000"/>
          </a:xfrm>
        </p:spPr>
        <p:txBody>
          <a:bodyPr anchor="ctr"/>
          <a:lstStyle>
            <a:lvl1pPr>
              <a:lnSpc>
                <a:spcPct val="100000"/>
              </a:lnSpc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727158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ur Titel_Cyan">
    <p:bg bwMode="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61340A-3D0F-4B60-9F2B-335A12BDF0AF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4CA7C53-5FA5-479C-80B3-C7631007CEE9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60BF093-5DF0-4C99-A6B5-798418FC0086}" type="datetime1">
              <a:rPr lang="de-DE" smtClean="0"/>
              <a:t>11.08.2022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F543A60-EB52-4513-9FC8-8940F15E8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>
            <a:off x="407986" y="6562141"/>
            <a:ext cx="5543552" cy="10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Peter Seemann, Competence Center Firmenkunden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E6F8789-A296-4DD8-9AA6-5EB2020F8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8C043CC-5C95-4899-A53E-B5A0898FD6B6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Textplatzhalter 6">
            <a:extLst>
              <a:ext uri="{FF2B5EF4-FFF2-40B4-BE49-F238E27FC236}">
                <a16:creationId xmlns:a16="http://schemas.microsoft.com/office/drawing/2014/main" id="{88F2DEFF-BEDF-4668-8C77-8DF0A97D97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407988" y="1345929"/>
            <a:ext cx="11376025" cy="216000"/>
          </a:xfrm>
        </p:spPr>
        <p:txBody>
          <a:bodyPr anchor="ctr"/>
          <a:lstStyle>
            <a:lvl1pPr>
              <a:lnSpc>
                <a:spcPct val="100000"/>
              </a:lnSpc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0BAD302F-6436-4F1E-9A65-000C8C611DDA}"/>
              </a:ext>
            </a:extLst>
          </p:cNvPr>
          <p:cNvCxnSpPr/>
          <p:nvPr userDrawn="1"/>
        </p:nvCxnSpPr>
        <p:spPr bwMode="gray">
          <a:xfrm>
            <a:off x="407986" y="1095550"/>
            <a:ext cx="1080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fik 9">
            <a:extLst>
              <a:ext uri="{FF2B5EF4-FFF2-40B4-BE49-F238E27FC236}">
                <a16:creationId xmlns:a16="http://schemas.microsoft.com/office/drawing/2014/main" id="{2ECC3CDF-7F7F-445F-A518-D93141C29F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6012" y="333374"/>
            <a:ext cx="1187284" cy="76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49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A81E182D-DEEA-46BE-A15D-26610DD6625D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07988" y="333374"/>
            <a:ext cx="9864000" cy="6840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DBEDFA8-AC12-4DE8-85AE-DF3AE9ACD07E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407988" y="1773239"/>
            <a:ext cx="11376024" cy="460851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E5D342C-CF9A-48FB-9A9A-A6C1C9D62DE0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10508455" y="6562141"/>
            <a:ext cx="840581" cy="108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000">
                <a:solidFill>
                  <a:schemeClr val="accent3"/>
                </a:solidFill>
              </a:defRPr>
            </a:lvl1pPr>
          </a:lstStyle>
          <a:p>
            <a:fld id="{E501506A-9FE6-4B68-A076-E327F9692417}" type="datetime1">
              <a:rPr lang="de-DE" smtClean="0"/>
              <a:t>11.08.2022</a:t>
            </a:fld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7F13ED6-A1E3-44FF-950C-818F5A2E33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1441905" y="6562141"/>
            <a:ext cx="342107" cy="108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000">
                <a:solidFill>
                  <a:schemeClr val="accent3"/>
                </a:solidFill>
              </a:defRPr>
            </a:lvl1pPr>
          </a:lstStyle>
          <a:p>
            <a:fld id="{68C043CC-5C95-4899-A53E-B5A0898FD6B6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3F2275C-23CC-498E-9DD6-90C99C0BF7E3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0596012" y="333374"/>
            <a:ext cx="1188000" cy="762176"/>
          </a:xfrm>
          <a:prstGeom prst="rect">
            <a:avLst/>
          </a:prstGeom>
        </p:spPr>
      </p:pic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6EB55AF8-73D5-4DE4-9192-33028504D75D}"/>
              </a:ext>
            </a:extLst>
          </p:cNvPr>
          <p:cNvCxnSpPr/>
          <p:nvPr/>
        </p:nvCxnSpPr>
        <p:spPr bwMode="gray">
          <a:xfrm>
            <a:off x="407986" y="1095550"/>
            <a:ext cx="1080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1331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677" r:id="rId17"/>
    <p:sldLayoutId id="2147483678" r:id="rId18"/>
    <p:sldLayoutId id="2147483679" r:id="rId19"/>
    <p:sldLayoutId id="2147483680" r:id="rId20"/>
    <p:sldLayoutId id="2147483681" r:id="rId2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600"/>
        </a:spcBef>
        <a:buFontTx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16000" indent="-216000" algn="l" defTabSz="914400" rtl="0" eaLnBrk="1" latinLnBrk="0" hangingPunct="1">
        <a:lnSpc>
          <a:spcPct val="110000"/>
        </a:lnSpc>
        <a:spcBef>
          <a:spcPts val="600"/>
        </a:spcBef>
        <a:buClr>
          <a:schemeClr val="tx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432000" indent="-216000" algn="l" defTabSz="914400" rtl="0" eaLnBrk="1" latinLnBrk="0" hangingPunct="1">
        <a:lnSpc>
          <a:spcPct val="110000"/>
        </a:lnSpc>
        <a:spcBef>
          <a:spcPts val="600"/>
        </a:spcBef>
        <a:buClr>
          <a:schemeClr val="tx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48000" indent="-216000" algn="l" defTabSz="914400" rtl="0" eaLnBrk="1" latinLnBrk="0" hangingPunct="1">
        <a:lnSpc>
          <a:spcPct val="110000"/>
        </a:lnSpc>
        <a:spcBef>
          <a:spcPts val="600"/>
        </a:spcBef>
        <a:buClr>
          <a:schemeClr val="tx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64000" indent="-216000" algn="l" defTabSz="914400" rtl="0" eaLnBrk="1" latinLnBrk="0" hangingPunct="1">
        <a:lnSpc>
          <a:spcPct val="110000"/>
        </a:lnSpc>
        <a:spcBef>
          <a:spcPts val="600"/>
        </a:spcBef>
        <a:buClr>
          <a:schemeClr val="tx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0">
          <p15:clr>
            <a:srgbClr val="F26B43"/>
          </p15:clr>
        </p15:guide>
        <p15:guide id="2" pos="257">
          <p15:clr>
            <a:srgbClr val="F26B43"/>
          </p15:clr>
        </p15:guide>
        <p15:guide id="3" pos="7423">
          <p15:clr>
            <a:srgbClr val="F26B43"/>
          </p15:clr>
        </p15:guide>
        <p15:guide id="4" orient="horz" pos="4201">
          <p15:clr>
            <a:srgbClr val="F26B43"/>
          </p15:clr>
        </p15:guide>
        <p15:guide id="5" pos="3749">
          <p15:clr>
            <a:srgbClr val="F26B43"/>
          </p15:clr>
        </p15:guide>
        <p15:guide id="6" pos="3931">
          <p15:clr>
            <a:srgbClr val="F26B43"/>
          </p15:clr>
        </p15:guide>
        <p15:guide id="7" orient="horz" pos="4020">
          <p15:clr>
            <a:srgbClr val="F26B43"/>
          </p15:clr>
        </p15:guide>
        <p15:guide id="8" orient="horz" pos="845">
          <p15:clr>
            <a:srgbClr val="F26B43"/>
          </p15:clr>
        </p15:guide>
        <p15:guide id="9" orient="horz" pos="1117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A81E182D-DEEA-46BE-A15D-26610DD6625D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07988" y="333374"/>
            <a:ext cx="9864000" cy="684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DBEDFA8-AC12-4DE8-85AE-DF3AE9ACD07E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407988" y="1773239"/>
            <a:ext cx="11376024" cy="460851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E5D342C-CF9A-48FB-9A9A-A6C1C9D62DE0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10508455" y="6562141"/>
            <a:ext cx="840581" cy="108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000">
                <a:solidFill>
                  <a:schemeClr val="accent3"/>
                </a:solidFill>
              </a:defRPr>
            </a:lvl1pPr>
          </a:lstStyle>
          <a:p>
            <a:fld id="{2B670B49-A5DA-4F89-B926-4F6DB297BAE9}" type="datetime1">
              <a:rPr lang="de-DE" smtClean="0"/>
              <a:t>11.08.2022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76F7FB0-482C-42B5-8155-12BEEACB50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407986" y="6562141"/>
            <a:ext cx="5543552" cy="108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accent3"/>
                </a:solidFill>
              </a:defRPr>
            </a:lvl1pPr>
          </a:lstStyle>
          <a:p>
            <a:r>
              <a:rPr lang="de-DE"/>
              <a:t>Entwicklung des Competence Centers Firmenkunden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7F13ED6-A1E3-44FF-950C-818F5A2E33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1441905" y="6562141"/>
            <a:ext cx="342107" cy="108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000">
                <a:solidFill>
                  <a:schemeClr val="accent3"/>
                </a:solidFill>
              </a:defRPr>
            </a:lvl1pPr>
          </a:lstStyle>
          <a:p>
            <a:fld id="{68C043CC-5C95-4899-A53E-B5A0898FD6B6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3F2275C-23CC-498E-9DD6-90C99C0BF7E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 bwMode="gray">
          <a:xfrm>
            <a:off x="10596012" y="333374"/>
            <a:ext cx="1188000" cy="762176"/>
          </a:xfrm>
          <a:prstGeom prst="rect">
            <a:avLst/>
          </a:prstGeom>
        </p:spPr>
      </p:pic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6EB55AF8-73D5-4DE4-9192-33028504D75D}"/>
              </a:ext>
            </a:extLst>
          </p:cNvPr>
          <p:cNvCxnSpPr/>
          <p:nvPr/>
        </p:nvCxnSpPr>
        <p:spPr bwMode="gray">
          <a:xfrm>
            <a:off x="407986" y="1095550"/>
            <a:ext cx="1080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9024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600"/>
        </a:spcBef>
        <a:buFontTx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16000" indent="-216000" algn="l" defTabSz="914400" rtl="0" eaLnBrk="1" latinLnBrk="0" hangingPunct="1">
        <a:lnSpc>
          <a:spcPct val="110000"/>
        </a:lnSpc>
        <a:spcBef>
          <a:spcPts val="600"/>
        </a:spcBef>
        <a:buClr>
          <a:schemeClr val="tx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432000" indent="-216000" algn="l" defTabSz="914400" rtl="0" eaLnBrk="1" latinLnBrk="0" hangingPunct="1">
        <a:lnSpc>
          <a:spcPct val="110000"/>
        </a:lnSpc>
        <a:spcBef>
          <a:spcPts val="600"/>
        </a:spcBef>
        <a:buClr>
          <a:schemeClr val="tx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48000" indent="-216000" algn="l" defTabSz="914400" rtl="0" eaLnBrk="1" latinLnBrk="0" hangingPunct="1">
        <a:lnSpc>
          <a:spcPct val="110000"/>
        </a:lnSpc>
        <a:spcBef>
          <a:spcPts val="600"/>
        </a:spcBef>
        <a:buClr>
          <a:schemeClr val="tx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64000" indent="-216000" algn="l" defTabSz="914400" rtl="0" eaLnBrk="1" latinLnBrk="0" hangingPunct="1">
        <a:lnSpc>
          <a:spcPct val="110000"/>
        </a:lnSpc>
        <a:spcBef>
          <a:spcPts val="600"/>
        </a:spcBef>
        <a:buClr>
          <a:schemeClr val="tx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indent="0" algn="l" defTabSz="914400" rtl="0" eaLnBrk="1" latinLnBrk="0" hangingPunct="1">
        <a:lnSpc>
          <a:spcPct val="110000"/>
        </a:lnSpc>
        <a:spcBef>
          <a:spcPts val="600"/>
        </a:spcBef>
        <a:buFontTx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216000" indent="-216000" algn="l" defTabSz="914400" rtl="0" eaLnBrk="1" latinLnBrk="0" hangingPunct="1">
        <a:lnSpc>
          <a:spcPct val="110000"/>
        </a:lnSpc>
        <a:spcBef>
          <a:spcPts val="600"/>
        </a:spcBef>
        <a:buClr>
          <a:schemeClr val="tx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432000" indent="-216000" algn="l" defTabSz="914400" rtl="0" eaLnBrk="1" latinLnBrk="0" hangingPunct="1">
        <a:lnSpc>
          <a:spcPct val="110000"/>
        </a:lnSpc>
        <a:spcBef>
          <a:spcPts val="600"/>
        </a:spcBef>
        <a:buClr>
          <a:schemeClr val="tx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648000" indent="-216000" algn="l" defTabSz="914400" rtl="0" eaLnBrk="1" latinLnBrk="0" hangingPunct="1">
        <a:lnSpc>
          <a:spcPct val="110000"/>
        </a:lnSpc>
        <a:spcBef>
          <a:spcPts val="600"/>
        </a:spcBef>
        <a:buClr>
          <a:schemeClr val="tx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864000" indent="-216000" algn="l" defTabSz="914400" rtl="0" eaLnBrk="1" latinLnBrk="0" hangingPunct="1">
        <a:lnSpc>
          <a:spcPct val="110000"/>
        </a:lnSpc>
        <a:spcBef>
          <a:spcPts val="600"/>
        </a:spcBef>
        <a:buClr>
          <a:schemeClr val="tx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0">
          <p15:clr>
            <a:srgbClr val="F26B43"/>
          </p15:clr>
        </p15:guide>
        <p15:guide id="2" pos="257">
          <p15:clr>
            <a:srgbClr val="F26B43"/>
          </p15:clr>
        </p15:guide>
        <p15:guide id="3" pos="7423">
          <p15:clr>
            <a:srgbClr val="F26B43"/>
          </p15:clr>
        </p15:guide>
        <p15:guide id="4" orient="horz" pos="4201">
          <p15:clr>
            <a:srgbClr val="F26B43"/>
          </p15:clr>
        </p15:guide>
        <p15:guide id="5" pos="3749">
          <p15:clr>
            <a:srgbClr val="F26B43"/>
          </p15:clr>
        </p15:guide>
        <p15:guide id="6" pos="3931">
          <p15:clr>
            <a:srgbClr val="F26B43"/>
          </p15:clr>
        </p15:guide>
        <p15:guide id="7" orient="horz" pos="4020">
          <p15:clr>
            <a:srgbClr val="F26B43"/>
          </p15:clr>
        </p15:guide>
        <p15:guide id="8" orient="horz" pos="845">
          <p15:clr>
            <a:srgbClr val="F26B43"/>
          </p15:clr>
        </p15:guide>
        <p15:guide id="9" orient="horz" pos="111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28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2.png"/><Relationship Id="rId12" Type="http://schemas.openxmlformats.org/officeDocument/2006/relationships/image" Target="../media/image27.sv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1.xml"/><Relationship Id="rId11" Type="http://schemas.openxmlformats.org/officeDocument/2006/relationships/image" Target="../media/image26.png"/><Relationship Id="rId5" Type="http://schemas.openxmlformats.org/officeDocument/2006/relationships/diagramColors" Target="../diagrams/colors1.xml"/><Relationship Id="rId15" Type="http://schemas.openxmlformats.org/officeDocument/2006/relationships/image" Target="../media/image30.jpeg"/><Relationship Id="rId10" Type="http://schemas.openxmlformats.org/officeDocument/2006/relationships/image" Target="../media/image25.sv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4.png"/><Relationship Id="rId14" Type="http://schemas.openxmlformats.org/officeDocument/2006/relationships/image" Target="../media/image29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38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2.xml"/><Relationship Id="rId11" Type="http://schemas.openxmlformats.org/officeDocument/2006/relationships/image" Target="../media/image42.jpg"/><Relationship Id="rId5" Type="http://schemas.openxmlformats.org/officeDocument/2006/relationships/diagramColors" Target="../diagrams/colors2.xml"/><Relationship Id="rId10" Type="http://schemas.openxmlformats.org/officeDocument/2006/relationships/image" Target="../media/image41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0.sv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0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32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0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0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2F6231F-476A-4D0D-B5DA-A616FAF45A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b">
            <a:normAutofit/>
          </a:bodyPr>
          <a:lstStyle/>
          <a:p>
            <a:r>
              <a:rPr lang="en-GB" sz="3700"/>
              <a:t>Betriebliche </a:t>
            </a:r>
            <a:r>
              <a:rPr lang="en-GB" sz="3700" err="1"/>
              <a:t>GesundheitsVorsorge</a:t>
            </a:r>
            <a:br>
              <a:rPr lang="en-GB" sz="3700"/>
            </a:br>
            <a:r>
              <a:rPr lang="en-GB" sz="3700"/>
              <a:t>Neu </a:t>
            </a:r>
            <a:r>
              <a:rPr lang="en-GB" sz="3700" err="1"/>
              <a:t>gedacht</a:t>
            </a:r>
            <a:endParaRPr lang="en-US" sz="3700"/>
          </a:p>
        </p:txBody>
      </p:sp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/>
        <p:txBody>
          <a:bodyPr anchor="t">
            <a:normAutofit/>
          </a:bodyPr>
          <a:lstStyle/>
          <a:p>
            <a:r>
              <a:rPr lang="de-DE"/>
              <a:t>#MachenWirGern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9F8D4B4-40F0-4812-9D7B-E402144B1F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de-DE"/>
              <a:t>Competence Center Firmenkunden</a:t>
            </a:r>
          </a:p>
          <a:p>
            <a:endParaRPr lang="de-DE"/>
          </a:p>
        </p:txBody>
      </p:sp>
      <p:pic>
        <p:nvPicPr>
          <p:cNvPr id="11" name="Bildplatzhalter 10">
            <a:extLst>
              <a:ext uri="{FF2B5EF4-FFF2-40B4-BE49-F238E27FC236}">
                <a16:creationId xmlns:a16="http://schemas.microsoft.com/office/drawing/2014/main" id="{9973EF9B-2196-42CC-97B7-732F505E3D8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08" r="11596"/>
          <a:stretch/>
        </p:blipFill>
        <p:spPr>
          <a:xfrm>
            <a:off x="6511926" y="0"/>
            <a:ext cx="5680075" cy="6858000"/>
          </a:xfrm>
        </p:spPr>
      </p:pic>
    </p:spTree>
    <p:extLst>
      <p:ext uri="{BB962C8B-B14F-4D97-AF65-F5344CB8AC3E}">
        <p14:creationId xmlns:p14="http://schemas.microsoft.com/office/powerpoint/2010/main" val="8773511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884C3DC2-072D-4380-979C-F7F21084E7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8809" y="2192364"/>
            <a:ext cx="118425" cy="236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58608" tIns="29304" rIns="58608" bIns="29304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 sz="1154"/>
          </a:p>
        </p:txBody>
      </p:sp>
      <p:sp>
        <p:nvSpPr>
          <p:cNvPr id="14" name="Titel 13">
            <a:extLst>
              <a:ext uri="{FF2B5EF4-FFF2-40B4-BE49-F238E27FC236}">
                <a16:creationId xmlns:a16="http://schemas.microsoft.com/office/drawing/2014/main" id="{A822A1C2-A804-4CB3-BBB4-32382046B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BEITRAGSBEFREIUNG – EINFACH MENSCHLICH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B3C905F-E2DB-42C0-BD3E-763FA7286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2FF75-2607-4ED2-BE37-7EA8C4E1A544}" type="datetime1">
              <a:rPr lang="de-DE" smtClean="0"/>
              <a:t>11.08.2022</a:t>
            </a:fld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A1DAB37-6C50-4BAD-9AAC-B794A09D1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43CC-5C95-4899-A53E-B5A0898FD6B6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27" name="Textplatzhalter 26">
            <a:extLst>
              <a:ext uri="{FF2B5EF4-FFF2-40B4-BE49-F238E27FC236}">
                <a16:creationId xmlns:a16="http://schemas.microsoft.com/office/drawing/2014/main" id="{1B463955-80EC-4167-A135-8B72169E185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de-DE" dirty="0"/>
              <a:t>Das  Ziel der Beitragsbefreiungs-Variante ist es,  den Versicherungsschutz bei Veränderungen beitragsfrei zu stellen</a:t>
            </a:r>
          </a:p>
        </p:txBody>
      </p:sp>
      <p:graphicFrame>
        <p:nvGraphicFramePr>
          <p:cNvPr id="5" name="Diagramm 4">
            <a:extLst>
              <a:ext uri="{FF2B5EF4-FFF2-40B4-BE49-F238E27FC236}">
                <a16:creationId xmlns:a16="http://schemas.microsoft.com/office/drawing/2014/main" id="{0F2FE547-D30B-4C8C-BE46-3B1573E21235}"/>
              </a:ext>
            </a:extLst>
          </p:cNvPr>
          <p:cNvGraphicFramePr/>
          <p:nvPr/>
        </p:nvGraphicFramePr>
        <p:xfrm>
          <a:off x="407987" y="1561929"/>
          <a:ext cx="5688013" cy="51817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6" name="Picture 10" descr="Fieber mit einfarbiger Füllung">
            <a:extLst>
              <a:ext uri="{FF2B5EF4-FFF2-40B4-BE49-F238E27FC236}">
                <a16:creationId xmlns:a16="http://schemas.microsoft.com/office/drawing/2014/main" id="{8973BEE0-027E-4080-81DC-4CCB0CFC3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 bwMode="auto">
          <a:xfrm>
            <a:off x="1145656" y="3256016"/>
            <a:ext cx="619000" cy="619000"/>
          </a:xfrm>
          <a:prstGeom prst="rect">
            <a:avLst/>
          </a:prstGeom>
          <a:noFill/>
        </p:spPr>
      </p:pic>
      <p:pic>
        <p:nvPicPr>
          <p:cNvPr id="17" name="Grafik 16" descr="Familie mit Junge mit einfarbiger Füllung">
            <a:extLst>
              <a:ext uri="{FF2B5EF4-FFF2-40B4-BE49-F238E27FC236}">
                <a16:creationId xmlns:a16="http://schemas.microsoft.com/office/drawing/2014/main" id="{F95FCF1D-4A0A-4A94-8F53-2E2C3819FD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121799" y="4418812"/>
            <a:ext cx="658655" cy="658655"/>
          </a:xfrm>
          <a:prstGeom prst="rect">
            <a:avLst/>
          </a:prstGeom>
        </p:spPr>
      </p:pic>
      <p:pic>
        <p:nvPicPr>
          <p:cNvPr id="18" name="Picture 6" descr="Tropische Szenerie mit einfarbiger Füllung">
            <a:extLst>
              <a:ext uri="{FF2B5EF4-FFF2-40B4-BE49-F238E27FC236}">
                <a16:creationId xmlns:a16="http://schemas.microsoft.com/office/drawing/2014/main" id="{AB6C545B-5626-4A71-BC46-5F8834ECA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 bwMode="auto">
          <a:xfrm>
            <a:off x="653873" y="5621263"/>
            <a:ext cx="666201" cy="666201"/>
          </a:xfrm>
          <a:prstGeom prst="rect">
            <a:avLst/>
          </a:prstGeom>
          <a:noFill/>
        </p:spPr>
      </p:pic>
      <p:pic>
        <p:nvPicPr>
          <p:cNvPr id="19" name="Picture 12" descr="Schlafen mit einfarbiger Füllung">
            <a:extLst>
              <a:ext uri="{FF2B5EF4-FFF2-40B4-BE49-F238E27FC236}">
                <a16:creationId xmlns:a16="http://schemas.microsoft.com/office/drawing/2014/main" id="{A0B3830E-41DD-4FA3-9709-FFF99286F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 bwMode="auto">
          <a:xfrm>
            <a:off x="653873" y="2029816"/>
            <a:ext cx="619000" cy="619000"/>
          </a:xfrm>
          <a:prstGeom prst="rect">
            <a:avLst/>
          </a:prstGeom>
          <a:noFill/>
        </p:spPr>
      </p:pic>
      <p:pic>
        <p:nvPicPr>
          <p:cNvPr id="22" name="Inhaltsplatzhalter 21" descr="Frau im Büro">
            <a:extLst>
              <a:ext uri="{FF2B5EF4-FFF2-40B4-BE49-F238E27FC236}">
                <a16:creationId xmlns:a16="http://schemas.microsoft.com/office/drawing/2014/main" id="{582DF1E6-FEC5-4905-A81B-57F7AEC71236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8" r="6068"/>
          <a:stretch/>
        </p:blipFill>
        <p:spPr>
          <a:xfrm>
            <a:off x="6284180" y="1871431"/>
            <a:ext cx="5499832" cy="4537080"/>
          </a:xfrm>
        </p:spPr>
      </p:pic>
    </p:spTree>
    <p:extLst>
      <p:ext uri="{BB962C8B-B14F-4D97-AF65-F5344CB8AC3E}">
        <p14:creationId xmlns:p14="http://schemas.microsoft.com/office/powerpoint/2010/main" val="206483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BF5AD-AC07-48F9-9E2A-14264004B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BEITRÄGE ZUR BETRIEBLICHEN KRANKENVERSICHERUNG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A94CE9-0E4D-48A3-BE21-9C2A71FA3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43CC-5C95-4899-A53E-B5A0898FD6B6}" type="slidenum">
              <a:rPr lang="de-DE" smtClean="0"/>
              <a:pPr/>
              <a:t>11</a:t>
            </a:fld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B67F502-1233-486A-9B86-F918FB98CD5A}"/>
              </a:ext>
            </a:extLst>
          </p:cNvPr>
          <p:cNvSpPr>
            <a:spLocks noGrp="1"/>
          </p:cNvSpPr>
          <p:nvPr>
            <p:ph type="body" sz="quarter" idx="14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de-DE" dirty="0"/>
              <a:t>Versicherungsschutz – Belegschaftsangehörige 16-67 Jahre - ohne Beitragsbefreiung</a:t>
            </a:r>
          </a:p>
        </p:txBody>
      </p:sp>
      <p:graphicFrame>
        <p:nvGraphicFramePr>
          <p:cNvPr id="5" name="Tabelle 10">
            <a:extLst>
              <a:ext uri="{FF2B5EF4-FFF2-40B4-BE49-F238E27FC236}">
                <a16:creationId xmlns:a16="http://schemas.microsoft.com/office/drawing/2014/main" id="{8E99105D-EBB2-498A-AB16-07FBC5A3042C}"/>
              </a:ext>
            </a:extLst>
          </p:cNvPr>
          <p:cNvGraphicFramePr>
            <a:graphicFrameLocks noGrp="1"/>
          </p:cNvGraphicFramePr>
          <p:nvPr/>
        </p:nvGraphicFramePr>
        <p:xfrm>
          <a:off x="407987" y="1812513"/>
          <a:ext cx="11160000" cy="47129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0000">
                  <a:extLst>
                    <a:ext uri="{9D8B030D-6E8A-4147-A177-3AD203B41FA5}">
                      <a16:colId xmlns:a16="http://schemas.microsoft.com/office/drawing/2014/main" val="3583449355"/>
                    </a:ext>
                  </a:extLst>
                </a:gridCol>
                <a:gridCol w="7200000">
                  <a:extLst>
                    <a:ext uri="{9D8B030D-6E8A-4147-A177-3AD203B41FA5}">
                      <a16:colId xmlns:a16="http://schemas.microsoft.com/office/drawing/2014/main" val="3689168128"/>
                    </a:ext>
                  </a:extLst>
                </a:gridCol>
                <a:gridCol w="1800000">
                  <a:extLst>
                    <a:ext uri="{9D8B030D-6E8A-4147-A177-3AD203B41FA5}">
                      <a16:colId xmlns:a16="http://schemas.microsoft.com/office/drawing/2014/main" val="2406399405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Gutscheinlösung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Pro Mitarbeiter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23895362"/>
                  </a:ext>
                </a:extLst>
              </a:tr>
              <a:tr h="791775">
                <a:tc>
                  <a:txBody>
                    <a:bodyPr/>
                    <a:lstStyle/>
                    <a:p>
                      <a:pPr algn="l"/>
                      <a:r>
                        <a:rPr lang="de-DE" sz="1400" b="1" kern="1200" dirty="0" err="1"/>
                        <a:t>CareWell</a:t>
                      </a:r>
                      <a:endParaRPr lang="de-DE" sz="1400" b="1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Individuelle Gutscheine für Vorsorge- und Früherkennungsuntersuchungen</a:t>
                      </a:r>
                    </a:p>
                    <a:p>
                      <a:pPr algn="l"/>
                      <a:endParaRPr lang="de-DE" sz="14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8,50 EUR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9631950"/>
                  </a:ext>
                </a:extLst>
              </a:tr>
              <a:tr h="7917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de-DE" sz="1400" b="1" kern="1200" dirty="0" err="1"/>
                        <a:t>CareWell</a:t>
                      </a:r>
                      <a:r>
                        <a:rPr lang="de-DE" sz="1400" b="1" kern="1200" dirty="0"/>
                        <a:t> </a:t>
                      </a:r>
                      <a:r>
                        <a:rPr lang="de-DE" sz="1400" b="1" kern="1200" dirty="0" err="1"/>
                        <a:t>Exclusive</a:t>
                      </a:r>
                      <a:endParaRPr lang="de-D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de-DE" sz="14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Vorsorge für Manager und Führungskräfte − exklusiv und </a:t>
                      </a:r>
                      <a:r>
                        <a:rPr kumimoji="0" lang="de-DE" sz="14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auf </a:t>
                      </a:r>
                      <a:r>
                        <a:rPr lang="de-DE" sz="14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Privatpatienten- Niveau</a:t>
                      </a:r>
                      <a:endParaRPr kumimoji="0" lang="de-DE" sz="1400" u="none" strike="noStrike" kern="120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42,20 EUR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07285515"/>
                  </a:ext>
                </a:extLst>
              </a:tr>
              <a:tr h="1004442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de-DE" sz="1400" b="1" dirty="0" err="1"/>
                        <a:t>WellYou</a:t>
                      </a:r>
                      <a:endParaRPr lang="de-DE" sz="1400" b="1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de-DE" sz="1400" dirty="0">
                          <a:latin typeface="Arial Narrow"/>
                          <a:cs typeface="Arial"/>
                        </a:rPr>
                        <a:t>100 % Erstattung  </a:t>
                      </a:r>
                      <a:r>
                        <a:rPr kumimoji="0" lang="de-DE" sz="1400" dirty="0">
                          <a:latin typeface="Arial Narrow"/>
                          <a:cs typeface="Arial"/>
                        </a:rPr>
                        <a:t>für </a:t>
                      </a:r>
                      <a:r>
                        <a:rPr lang="de-DE" sz="1400" dirty="0">
                          <a:latin typeface="Arial Narrow"/>
                          <a:cs typeface="Arial"/>
                        </a:rPr>
                        <a:t>eine Vielzahl von ambulanten , dentalen </a:t>
                      </a:r>
                      <a:r>
                        <a:rPr kumimoji="0" lang="de-DE" sz="1400" dirty="0">
                          <a:latin typeface="Arial Narrow"/>
                          <a:cs typeface="Arial"/>
                        </a:rPr>
                        <a:t>und </a:t>
                      </a:r>
                      <a:r>
                        <a:rPr lang="de-DE" sz="1400" dirty="0">
                          <a:latin typeface="Arial Narrow"/>
                          <a:cs typeface="Arial"/>
                        </a:rPr>
                        <a:t>Vorsorgemaßnahmen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Mit BB       Start -   9,75€   /  300€ - 13,00€   /  600€ - 21,10€  /  900€ - 29,50€</a:t>
                      </a:r>
                      <a:endParaRPr kumimoji="0" lang="de-DE" sz="1400" dirty="0">
                        <a:latin typeface="+mn-lt"/>
                        <a:cs typeface="Arial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de-DE" sz="1400" dirty="0">
                        <a:latin typeface="Arial Narrow"/>
                        <a:cs typeface="Arial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Ab 9,75 EUR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60731267"/>
                  </a:ext>
                </a:extLst>
              </a:tr>
              <a:tr h="791775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de-DE" sz="1400" b="1" kern="1200" dirty="0" err="1"/>
                        <a:t>WellDent</a:t>
                      </a:r>
                      <a:r>
                        <a:rPr lang="de-DE" sz="1400" b="1" kern="1200" dirty="0"/>
                        <a:t> 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400" b="1" kern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100 % für Zahnersatz, Zahnbehandlung und Zahnprophylaxe sowie für Kieferorthopädie nach Unfällen.</a:t>
                      </a:r>
                    </a:p>
                    <a:p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Ohne BB       500€ -   9,90€  / 1.000€ - 15,90€  /  1.500€ - 19,90€  /  2.500€ - 26,90€  /  5.000€ - 36,90€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Ab 9,90 EUR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35377322"/>
                  </a:ext>
                </a:extLst>
              </a:tr>
              <a:tr h="79177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</a:pPr>
                      <a:r>
                        <a:rPr lang="de-DE" sz="1400" b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GetWell</a:t>
                      </a:r>
                      <a:r>
                        <a:rPr lang="de-DE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Daily </a:t>
                      </a:r>
                      <a:br>
                        <a:rPr lang="de-DE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de-DE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(Beispiel: 10,00 €/Tag)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Krankentagegeld ab dem 43. Tag einer Arbeitsunfähigkeit, bei längerer  Lohnfortzahlung entsprechend später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7,00 EUR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686321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66407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BF5AD-AC07-48F9-9E2A-14264004B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BEITRÄGE ZUR BETRIEBLICHEN KRANKENVERSICHERUNG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A94CE9-0E4D-48A3-BE21-9C2A71FA3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43CC-5C95-4899-A53E-B5A0898FD6B6}" type="slidenum">
              <a:rPr lang="de-DE" smtClean="0"/>
              <a:pPr/>
              <a:t>12</a:t>
            </a:fld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B67F502-1233-486A-9B86-F918FB98CD5A}"/>
              </a:ext>
            </a:extLst>
          </p:cNvPr>
          <p:cNvSpPr>
            <a:spLocks noGrp="1"/>
          </p:cNvSpPr>
          <p:nvPr>
            <p:ph type="body" sz="quarter" idx="14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de-DE" dirty="0"/>
              <a:t>Versicherungsschutz – Belegschaftsangehörige 16-67 Jahre - ohne Beitragsbefreiung</a:t>
            </a:r>
          </a:p>
        </p:txBody>
      </p:sp>
      <p:graphicFrame>
        <p:nvGraphicFramePr>
          <p:cNvPr id="5" name="Tabelle 10">
            <a:extLst>
              <a:ext uri="{FF2B5EF4-FFF2-40B4-BE49-F238E27FC236}">
                <a16:creationId xmlns:a16="http://schemas.microsoft.com/office/drawing/2014/main" id="{8E99105D-EBB2-498A-AB16-07FBC5A3042C}"/>
              </a:ext>
            </a:extLst>
          </p:cNvPr>
          <p:cNvGraphicFramePr>
            <a:graphicFrameLocks noGrp="1"/>
          </p:cNvGraphicFramePr>
          <p:nvPr/>
        </p:nvGraphicFramePr>
        <p:xfrm>
          <a:off x="407987" y="1822158"/>
          <a:ext cx="11160000" cy="46162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0000">
                  <a:extLst>
                    <a:ext uri="{9D8B030D-6E8A-4147-A177-3AD203B41FA5}">
                      <a16:colId xmlns:a16="http://schemas.microsoft.com/office/drawing/2014/main" val="3583449355"/>
                    </a:ext>
                  </a:extLst>
                </a:gridCol>
                <a:gridCol w="7200000">
                  <a:extLst>
                    <a:ext uri="{9D8B030D-6E8A-4147-A177-3AD203B41FA5}">
                      <a16:colId xmlns:a16="http://schemas.microsoft.com/office/drawing/2014/main" val="3689168128"/>
                    </a:ext>
                  </a:extLst>
                </a:gridCol>
                <a:gridCol w="1800000">
                  <a:extLst>
                    <a:ext uri="{9D8B030D-6E8A-4147-A177-3AD203B41FA5}">
                      <a16:colId xmlns:a16="http://schemas.microsoft.com/office/drawing/2014/main" val="2785455797"/>
                    </a:ext>
                  </a:extLst>
                </a:gridCol>
              </a:tblGrid>
              <a:tr h="538910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Produkte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Pro Mitarbeiter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23895362"/>
                  </a:ext>
                </a:extLst>
              </a:tr>
              <a:tr h="167888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</a:pPr>
                      <a:r>
                        <a:rPr lang="de-DE" sz="1400" b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GetWell</a:t>
                      </a:r>
                      <a:r>
                        <a:rPr lang="de-DE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Premium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Unterbringung im Einbett-Zimmer, privatärztliche Behandlungen, freie Krankenhauswahl, Vor- und nachstationäre Behandlung, ambulante Operationen inkl. Aufnahme- und Abschlussuntersuchung, keine Begrenzung auf GOÄ, GKV Zuzahlungen [10€ für max. 28 Tage p.a.], Rooming-In Option bei Kinder, Transportkosten ohne Begrenzung, KH-Ersatzleistung 30 EUR/Tag [30 € pro Leistungsverzicht, also bei Verzicht auf Einbett-Zimmer und Chefarzt = 60 €, keine zeitliche Begrenzung]</a:t>
                      </a: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Erstattung von GKV-Zuzahlungen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24,95 EUR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9631950"/>
                  </a:ext>
                </a:extLst>
              </a:tr>
              <a:tr h="134676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</a:pPr>
                      <a:r>
                        <a:rPr lang="de-DE" sz="1400" b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GetWell</a:t>
                      </a:r>
                      <a:r>
                        <a:rPr lang="de-DE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400" b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Comfort</a:t>
                      </a:r>
                      <a:endParaRPr lang="de-DE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/>
                      <a:endParaRPr lang="de-DE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Unterbringung im Zweibett-Zimmer, privatärztliche Behandlungen, freie Krankenhauswahl, Vor- und nachstationäre Behandlung, ambulante Operationen inkl. Aufnahme- und Abschlussuntersuchung, keine Begrenzung auf GOÄ, GKV Zuzahlungen [10€ für max. 28 Tage p.a.], Rooming-In Option bei Kinder, Transportkosten ohne Begrenzung, KH-Ersatzleistung 15 EUR/Tag [15 € pro Leistungsverzicht, also bei Verzicht auf </a:t>
                      </a:r>
                      <a:r>
                        <a:rPr kumimoji="0" lang="de-DE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Zweibett</a:t>
                      </a: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und Chefarzt = 30 €, keine zeitliche Begrenzung]</a:t>
                      </a: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Erstattung von GKV-Zuzahlungen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19,95 EUR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93807955"/>
                  </a:ext>
                </a:extLst>
              </a:tr>
              <a:tr h="83105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</a:pPr>
                      <a:r>
                        <a:rPr lang="de-DE" sz="1400" b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TravelWell</a:t>
                      </a:r>
                      <a:endParaRPr lang="de-DE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/>
                      <a:endParaRPr lang="de-DE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ambulante und stationäre Heilbehandlungen, Zahnbehandlungen sowie  Rücktransporte innerhalb der ersten 8 Wochen bei Urlaubsreisen im Ausland, Reiseschutzimpfungen bis zu 150 EUR pro Kalenderjahr</a:t>
                      </a:r>
                    </a:p>
                    <a:p>
                      <a:endParaRPr lang="de-DE" sz="14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2,30 EUR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607312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40481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BF5AD-AC07-48F9-9E2A-14264004B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BEITRÄGE ZUR BETRIEBLICHEN KRANKENVERSICHERUNG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A94CE9-0E4D-48A3-BE21-9C2A71FA3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43CC-5C95-4899-A53E-B5A0898FD6B6}" type="slidenum">
              <a:rPr lang="de-DE" smtClean="0"/>
              <a:pPr/>
              <a:t>13</a:t>
            </a:fld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B67F502-1233-486A-9B86-F918FB98CD5A}"/>
              </a:ext>
            </a:extLst>
          </p:cNvPr>
          <p:cNvSpPr>
            <a:spLocks noGrp="1"/>
          </p:cNvSpPr>
          <p:nvPr>
            <p:ph type="body" sz="quarter" idx="14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de-DE" dirty="0"/>
              <a:t>Versicherungsschutz – Belegschaftsangehörige 16-67 Jahre - mit Beitragsbefreiung</a:t>
            </a:r>
          </a:p>
        </p:txBody>
      </p:sp>
      <p:graphicFrame>
        <p:nvGraphicFramePr>
          <p:cNvPr id="5" name="Tabelle 10">
            <a:extLst>
              <a:ext uri="{FF2B5EF4-FFF2-40B4-BE49-F238E27FC236}">
                <a16:creationId xmlns:a16="http://schemas.microsoft.com/office/drawing/2014/main" id="{8E99105D-EBB2-498A-AB16-07FBC5A3042C}"/>
              </a:ext>
            </a:extLst>
          </p:cNvPr>
          <p:cNvGraphicFramePr>
            <a:graphicFrameLocks noGrp="1"/>
          </p:cNvGraphicFramePr>
          <p:nvPr/>
        </p:nvGraphicFramePr>
        <p:xfrm>
          <a:off x="407987" y="1812512"/>
          <a:ext cx="11160000" cy="47106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0000">
                  <a:extLst>
                    <a:ext uri="{9D8B030D-6E8A-4147-A177-3AD203B41FA5}">
                      <a16:colId xmlns:a16="http://schemas.microsoft.com/office/drawing/2014/main" val="3583449355"/>
                    </a:ext>
                  </a:extLst>
                </a:gridCol>
                <a:gridCol w="7200000">
                  <a:extLst>
                    <a:ext uri="{9D8B030D-6E8A-4147-A177-3AD203B41FA5}">
                      <a16:colId xmlns:a16="http://schemas.microsoft.com/office/drawing/2014/main" val="3689168128"/>
                    </a:ext>
                  </a:extLst>
                </a:gridCol>
                <a:gridCol w="1800000">
                  <a:extLst>
                    <a:ext uri="{9D8B030D-6E8A-4147-A177-3AD203B41FA5}">
                      <a16:colId xmlns:a16="http://schemas.microsoft.com/office/drawing/2014/main" val="2406399405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Gutscheinlösung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Pro Mitarbeiter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23895362"/>
                  </a:ext>
                </a:extLst>
              </a:tr>
              <a:tr h="813778">
                <a:tc>
                  <a:txBody>
                    <a:bodyPr/>
                    <a:lstStyle/>
                    <a:p>
                      <a:pPr algn="l"/>
                      <a:r>
                        <a:rPr lang="de-DE" sz="1400" b="1" kern="1200" dirty="0" err="1"/>
                        <a:t>CareWell</a:t>
                      </a:r>
                      <a:endParaRPr lang="de-DE" sz="1400" b="1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Individuelle Gutscheine für Vorsorge- und Früherkennungsuntersuchungen</a:t>
                      </a:r>
                    </a:p>
                    <a:p>
                      <a:pPr algn="l"/>
                      <a:endParaRPr lang="de-DE" sz="140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9,00 EUR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9631950"/>
                  </a:ext>
                </a:extLst>
              </a:tr>
              <a:tr h="81377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de-DE" sz="1400" b="1" kern="1200" dirty="0" err="1"/>
                        <a:t>CareWell</a:t>
                      </a:r>
                      <a:r>
                        <a:rPr lang="de-DE" sz="1400" b="1" kern="1200" dirty="0"/>
                        <a:t> </a:t>
                      </a:r>
                      <a:r>
                        <a:rPr lang="de-DE" sz="1400" b="1" kern="1200" dirty="0" err="1"/>
                        <a:t>Exclusive</a:t>
                      </a:r>
                      <a:endParaRPr lang="de-D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de-DE" sz="14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Vorsorge für Manager und Führungskräfte − exklusiv und </a:t>
                      </a:r>
                      <a:r>
                        <a:rPr kumimoji="0" lang="de-DE" sz="14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auf </a:t>
                      </a:r>
                      <a:r>
                        <a:rPr lang="de-DE" sz="14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Privatpatienten- Niveau</a:t>
                      </a:r>
                      <a:endParaRPr kumimoji="0" lang="de-DE" sz="1400" u="none" strike="noStrike" kern="120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44,40 EUR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07285515"/>
                  </a:ext>
                </a:extLst>
              </a:tr>
              <a:tr h="915498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de-DE" sz="1400" b="1" dirty="0" err="1"/>
                        <a:t>WellYou</a:t>
                      </a:r>
                      <a:endParaRPr lang="de-DE" sz="1400" b="1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de-DE" sz="1400" dirty="0">
                          <a:latin typeface="Arial Narrow"/>
                          <a:cs typeface="Arial"/>
                        </a:rPr>
                        <a:t>100 % Erstattung  </a:t>
                      </a:r>
                      <a:r>
                        <a:rPr kumimoji="0" lang="de-DE" sz="1400" dirty="0">
                          <a:latin typeface="Arial Narrow"/>
                          <a:cs typeface="Arial"/>
                        </a:rPr>
                        <a:t>für </a:t>
                      </a:r>
                      <a:r>
                        <a:rPr lang="de-DE" sz="1400" dirty="0">
                          <a:latin typeface="Arial Narrow"/>
                          <a:cs typeface="Arial"/>
                        </a:rPr>
                        <a:t>eine Vielzahl von ambulanten , dentalen </a:t>
                      </a:r>
                      <a:r>
                        <a:rPr kumimoji="0" lang="de-DE" sz="1400" dirty="0">
                          <a:latin typeface="Arial Narrow"/>
                          <a:cs typeface="Arial"/>
                        </a:rPr>
                        <a:t>und </a:t>
                      </a:r>
                      <a:r>
                        <a:rPr lang="de-DE" sz="1400" dirty="0">
                          <a:latin typeface="Arial Narrow"/>
                          <a:cs typeface="Arial"/>
                        </a:rPr>
                        <a:t>Vorsorgemaßnahmen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Mit BB       Start -   10,30€   /  300€ - 13,50€   /  600€ - 22,00€  /  900€ - 30,50€</a:t>
                      </a:r>
                      <a:endParaRPr kumimoji="0" lang="de-DE" sz="1400" dirty="0">
                        <a:latin typeface="Arial Narrow"/>
                        <a:cs typeface="Arial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Ab 10,30 EUR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60731267"/>
                  </a:ext>
                </a:extLst>
              </a:tr>
              <a:tr h="813778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de-DE" sz="1400" b="1" kern="1200" dirty="0" err="1"/>
                        <a:t>WellDent</a:t>
                      </a:r>
                      <a:r>
                        <a:rPr lang="de-DE" sz="1400" b="1" kern="1200" dirty="0"/>
                        <a:t> 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400" b="1" kern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100 % für Zahnersatz, Zahnbehandlung und Zahnprophylaxe sowie für Kieferorthopädie nach Unfällen.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Mit BB           500€ - 10,40€  / 1.000€ - 16,70€  /  1.500€ - 20,90€  /  2.500€ - 28,30€  /  5.000€ - 38,80€</a:t>
                      </a:r>
                      <a:endParaRPr lang="de-DE" sz="14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Ab 10,40 EUR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35377322"/>
                  </a:ext>
                </a:extLst>
              </a:tr>
              <a:tr h="813778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</a:pPr>
                      <a:r>
                        <a:rPr lang="de-DE" sz="1400" b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GetWell</a:t>
                      </a:r>
                      <a:r>
                        <a:rPr lang="de-DE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Daily </a:t>
                      </a:r>
                      <a:br>
                        <a:rPr lang="de-DE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de-DE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(Beispiel: 10,00 €/Tag)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Krankentagegeld ab dem 43. Tag einer Arbeitsunfähigkeit, bei längerer  Lohnfortzahlung entsprechend später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7,30 EUR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723851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50531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BF5AD-AC07-48F9-9E2A-14264004B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BEITRÄGE ZUR BETRIEBLICHEN KRANKENVERSICHERUNG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A94CE9-0E4D-48A3-BE21-9C2A71FA3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43CC-5C95-4899-A53E-B5A0898FD6B6}" type="slidenum">
              <a:rPr lang="de-DE" smtClean="0"/>
              <a:pPr/>
              <a:t>14</a:t>
            </a:fld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B67F502-1233-486A-9B86-F918FB98CD5A}"/>
              </a:ext>
            </a:extLst>
          </p:cNvPr>
          <p:cNvSpPr>
            <a:spLocks noGrp="1"/>
          </p:cNvSpPr>
          <p:nvPr>
            <p:ph type="body" sz="quarter" idx="14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de-DE" dirty="0"/>
              <a:t>Versicherungsschutz – Belegschaftsangehörige 16-67 Jahre - mit Beitragsbefreiung</a:t>
            </a:r>
          </a:p>
        </p:txBody>
      </p:sp>
      <p:graphicFrame>
        <p:nvGraphicFramePr>
          <p:cNvPr id="5" name="Tabelle 10">
            <a:extLst>
              <a:ext uri="{FF2B5EF4-FFF2-40B4-BE49-F238E27FC236}">
                <a16:creationId xmlns:a16="http://schemas.microsoft.com/office/drawing/2014/main" id="{8E99105D-EBB2-498A-AB16-07FBC5A3042C}"/>
              </a:ext>
            </a:extLst>
          </p:cNvPr>
          <p:cNvGraphicFramePr>
            <a:graphicFrameLocks noGrp="1"/>
          </p:cNvGraphicFramePr>
          <p:nvPr/>
        </p:nvGraphicFramePr>
        <p:xfrm>
          <a:off x="407987" y="1822158"/>
          <a:ext cx="11033918" cy="49218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8145">
                  <a:extLst>
                    <a:ext uri="{9D8B030D-6E8A-4147-A177-3AD203B41FA5}">
                      <a16:colId xmlns:a16="http://schemas.microsoft.com/office/drawing/2014/main" val="3583449355"/>
                    </a:ext>
                  </a:extLst>
                </a:gridCol>
                <a:gridCol w="7088973">
                  <a:extLst>
                    <a:ext uri="{9D8B030D-6E8A-4147-A177-3AD203B41FA5}">
                      <a16:colId xmlns:a16="http://schemas.microsoft.com/office/drawing/2014/main" val="3689168128"/>
                    </a:ext>
                  </a:extLst>
                </a:gridCol>
                <a:gridCol w="1846800">
                  <a:extLst>
                    <a:ext uri="{9D8B030D-6E8A-4147-A177-3AD203B41FA5}">
                      <a16:colId xmlns:a16="http://schemas.microsoft.com/office/drawing/2014/main" val="2785455797"/>
                    </a:ext>
                  </a:extLst>
                </a:gridCol>
              </a:tblGrid>
              <a:tr h="473327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Produkte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/>
                        <a:t>Pro Mitarbeiter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23895362"/>
                  </a:ext>
                </a:extLst>
              </a:tr>
              <a:tr h="182237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</a:pPr>
                      <a:r>
                        <a:rPr lang="de-DE" sz="1400" b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GetWell</a:t>
                      </a:r>
                      <a:r>
                        <a:rPr lang="de-DE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Premium+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Unterbringung im Einbett-Zimmer, privatärztliche Behandlungen, freie Krankenhauswahl, Vor- und nachstationäre Behandlung, ambulante Operationen inkl. Aufnahme- und Abschlussuntersuchung, keine Begrenzung auf GOÄ, GKV Zuzahlungen [10€ für max. 28 Tage p.a.], Rooming-In Option bei Kinder, Transportkosten ohne Begrenzung, KH-Ersatzleistung 30 EUR/Tag [30 € pro Leistungsverzicht, also bei Verzicht auf Einbett-Zimmer und Chefarzt = 60 €, keine zeitliche Begrenzung]</a:t>
                      </a: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Bei einem kombinierten Abschluss von </a:t>
                      </a:r>
                      <a:r>
                        <a:rPr kumimoji="0" lang="de-DE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GetWell</a:t>
                      </a: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Premium+ mit einem weiteren </a:t>
                      </a:r>
                      <a:r>
                        <a:rPr kumimoji="0" lang="de-DE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bKV</a:t>
                      </a: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-Tarif+ kann die bessere Beitragsbefreiung angewandt werden [zusätzlich mit </a:t>
                      </a:r>
                      <a:r>
                        <a:rPr kumimoji="0" lang="de-DE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Sabatical</a:t>
                      </a: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26,44 EUR</a:t>
                      </a:r>
                    </a:p>
                  </a:txBody>
                  <a:tcPr anchor="ctr">
                    <a:solidFill>
                      <a:srgbClr val="CBD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631950"/>
                  </a:ext>
                </a:extLst>
              </a:tr>
              <a:tr h="182237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</a:pPr>
                      <a:r>
                        <a:rPr lang="de-DE" sz="1400" b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GetWell</a:t>
                      </a:r>
                      <a:r>
                        <a:rPr lang="de-DE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400" b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Comfort</a:t>
                      </a:r>
                      <a:r>
                        <a:rPr lang="de-DE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</a:p>
                    <a:p>
                      <a:pPr algn="l"/>
                      <a:endParaRPr lang="de-DE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Unterbringung im Zweibett-Zimmer, privatärztliche Behandlungen, freie Krankenhauswahl, Vor- und nachstationäre Behandlung, ambulante Operationen inkl. Aufnahme- und Abschlussuntersuchung, keine Begrenzung auf GOÄ, GKV Zuzahlungen [10€ für max. 28 Tage p.a.], Rooming-In Option bei Kinder, Transportkosten ohne Begrenzung, KH-Ersatzleistung 15 EUR/Tag [15 € pro Leistungsverzicht, also bei Verzicht auf </a:t>
                      </a:r>
                      <a:r>
                        <a:rPr kumimoji="0" lang="de-DE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Zweibett</a:t>
                      </a: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und Chefarzt = 30 €, keine zeitliche Begrenzung]</a:t>
                      </a: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Bei einem kombinierten Abschluss von </a:t>
                      </a:r>
                      <a:r>
                        <a:rPr kumimoji="0" lang="de-DE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GetWell</a:t>
                      </a: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de-DE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Comfort</a:t>
                      </a: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+ mit einem weiteren </a:t>
                      </a:r>
                      <a:r>
                        <a:rPr kumimoji="0" lang="de-DE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bKV</a:t>
                      </a: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-Tarif+ kann die bessere Beitragsbefreiung angewandt werden [zusätzlich mit </a:t>
                      </a:r>
                      <a:r>
                        <a:rPr kumimoji="0" lang="de-DE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Sabatical</a:t>
                      </a: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21,25 EUR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93807955"/>
                  </a:ext>
                </a:extLst>
              </a:tr>
              <a:tr h="729916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</a:pPr>
                      <a:r>
                        <a:rPr lang="de-DE" sz="1400" b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TravelWell</a:t>
                      </a:r>
                      <a:endParaRPr lang="de-DE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/>
                      <a:endParaRPr lang="de-DE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ambulante und stationäre Heilbehandlungen, Zahnbehandlungen sowie  Rücktransporte innerhalb der ersten 8 Wochen bei Urlaubsreisen im Ausland, Reiseschutzimpfungen bis zu 150 EUR pro Kalenderjahr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2,50 EUR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607312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22305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FA321E8-5C49-5B4A-A4E2-AB0B567ADB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Einfach wie unsere Gutscheine </a:t>
            </a:r>
          </a:p>
        </p:txBody>
      </p:sp>
      <p:pic>
        <p:nvPicPr>
          <p:cNvPr id="9" name="Grafik 8" descr="Zahn">
            <a:extLst>
              <a:ext uri="{FF2B5EF4-FFF2-40B4-BE49-F238E27FC236}">
                <a16:creationId xmlns:a16="http://schemas.microsoft.com/office/drawing/2014/main" id="{DCACA820-1F70-874D-A446-AE326C41D6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0488" y="2676189"/>
            <a:ext cx="1533861" cy="1533861"/>
          </a:xfrm>
          <a:prstGeom prst="rect">
            <a:avLst/>
          </a:prstGeom>
        </p:spPr>
      </p:pic>
      <p:pic>
        <p:nvPicPr>
          <p:cNvPr id="11" name="Bildplatzhalter 10">
            <a:extLst>
              <a:ext uri="{FF2B5EF4-FFF2-40B4-BE49-F238E27FC236}">
                <a16:creationId xmlns:a16="http://schemas.microsoft.com/office/drawing/2014/main" id="{F950CC4C-D4D2-5F49-950A-EEB2E22BC5C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/>
          <a:srcRect l="5878" r="33424"/>
          <a:stretch/>
        </p:blipFill>
        <p:spPr>
          <a:xfrm>
            <a:off x="5951538" y="0"/>
            <a:ext cx="6240462" cy="6858000"/>
          </a:xfrm>
        </p:spPr>
      </p:pic>
      <p:sp>
        <p:nvSpPr>
          <p:cNvPr id="15" name="Titel 2">
            <a:extLst>
              <a:ext uri="{FF2B5EF4-FFF2-40B4-BE49-F238E27FC236}">
                <a16:creationId xmlns:a16="http://schemas.microsoft.com/office/drawing/2014/main" id="{03693D2F-3D60-E841-AEE4-6334019B3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9050" y="0"/>
            <a:ext cx="9245600" cy="6858000"/>
          </a:xfrm>
        </p:spPr>
        <p:txBody>
          <a:bodyPr/>
          <a:lstStyle/>
          <a:p>
            <a:r>
              <a:rPr lang="de-DE"/>
              <a:t>Well </a:t>
            </a:r>
            <a:r>
              <a:rPr lang="de-DE" err="1"/>
              <a:t>You</a:t>
            </a:r>
            <a:endParaRPr lang="de-DE"/>
          </a:p>
        </p:txBody>
      </p: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CB686D6D-18B0-8240-A981-64FDE34EA7F1}"/>
              </a:ext>
            </a:extLst>
          </p:cNvPr>
          <p:cNvSpPr txBox="1">
            <a:spLocks/>
          </p:cNvSpPr>
          <p:nvPr/>
        </p:nvSpPr>
        <p:spPr bwMode="gray">
          <a:xfrm>
            <a:off x="1552575" y="4122057"/>
            <a:ext cx="5760000" cy="196759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Tx/>
              <a:buNone/>
              <a:defRPr sz="2400" b="1" kern="1200">
                <a:solidFill>
                  <a:srgbClr val="CDFF00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Dein persönliches Gesundheitsbudget</a:t>
            </a:r>
          </a:p>
        </p:txBody>
      </p:sp>
      <p:pic>
        <p:nvPicPr>
          <p:cNvPr id="17" name="Grafik 16" descr="Münzen">
            <a:extLst>
              <a:ext uri="{FF2B5EF4-FFF2-40B4-BE49-F238E27FC236}">
                <a16:creationId xmlns:a16="http://schemas.microsoft.com/office/drawing/2014/main" id="{7BEAFBC2-7D8B-EE4C-A873-A41E549AF9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7363" y="3149489"/>
            <a:ext cx="1005642" cy="1005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57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9860F657-DB6E-48BE-A1FC-EFDF69318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13 LEISTUNGEN FÜR IHRE MITARBEITER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CD702860-A7BC-4E07-9613-015372A0B721}"/>
              </a:ext>
            </a:extLst>
          </p:cNvPr>
          <p:cNvSpPr/>
          <p:nvPr/>
        </p:nvSpPr>
        <p:spPr>
          <a:xfrm>
            <a:off x="8890612" y="4946573"/>
            <a:ext cx="2060154" cy="11788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16909360-1892-4FDD-BAF2-C49FE9EF0A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994" y="1482854"/>
            <a:ext cx="11784012" cy="4860905"/>
          </a:xfrm>
          <a:prstGeom prst="rect">
            <a:avLst/>
          </a:prstGeom>
          <a:ln>
            <a:noFill/>
          </a:ln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A14BD33A-039C-446A-8F38-94FD9CE7EC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94" y="6134543"/>
            <a:ext cx="7700486" cy="53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495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884C3DC2-072D-4380-979C-F7F21084E7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8809" y="2192364"/>
            <a:ext cx="118425" cy="236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58608" tIns="29304" rIns="58608" bIns="29304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 sz="1154"/>
          </a:p>
        </p:txBody>
      </p:sp>
      <p:sp>
        <p:nvSpPr>
          <p:cNvPr id="14" name="Titel 13">
            <a:extLst>
              <a:ext uri="{FF2B5EF4-FFF2-40B4-BE49-F238E27FC236}">
                <a16:creationId xmlns:a16="http://schemas.microsoft.com/office/drawing/2014/main" id="{A822A1C2-A804-4CB3-BBB4-32382046B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Service erleben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B3C905F-E2DB-42C0-BD3E-763FA7286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2FF75-2607-4ED2-BE37-7EA8C4E1A544}" type="datetime1">
              <a:rPr lang="de-DE" smtClean="0"/>
              <a:t>11.08.2022</a:t>
            </a:fld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A1DAB37-6C50-4BAD-9AAC-B794A09D1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43CC-5C95-4899-A53E-B5A0898FD6B6}" type="slidenum">
              <a:rPr lang="de-DE" smtClean="0"/>
              <a:pPr/>
              <a:t>17</a:t>
            </a:fld>
            <a:endParaRPr lang="de-DE" dirty="0"/>
          </a:p>
        </p:txBody>
      </p:sp>
      <p:sp>
        <p:nvSpPr>
          <p:cNvPr id="27" name="Textplatzhalter 26">
            <a:extLst>
              <a:ext uri="{FF2B5EF4-FFF2-40B4-BE49-F238E27FC236}">
                <a16:creationId xmlns:a16="http://schemas.microsoft.com/office/drawing/2014/main" id="{1B463955-80EC-4167-A135-8B72169E185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de-DE" dirty="0"/>
              <a:t>Vom reinen Leistungserbringer zum innovativen Gesundheitsdienstleister</a:t>
            </a:r>
          </a:p>
        </p:txBody>
      </p:sp>
      <p:graphicFrame>
        <p:nvGraphicFramePr>
          <p:cNvPr id="5" name="Diagramm 4">
            <a:extLst>
              <a:ext uri="{FF2B5EF4-FFF2-40B4-BE49-F238E27FC236}">
                <a16:creationId xmlns:a16="http://schemas.microsoft.com/office/drawing/2014/main" id="{0F2FE547-D30B-4C8C-BE46-3B1573E21235}"/>
              </a:ext>
            </a:extLst>
          </p:cNvPr>
          <p:cNvGraphicFramePr/>
          <p:nvPr/>
        </p:nvGraphicFramePr>
        <p:xfrm>
          <a:off x="407987" y="1561929"/>
          <a:ext cx="5688013" cy="51817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6" name="Picture 10" descr="\\fs1\shellfolder\270206\Desktop\Set\048_Kalender.png">
            <a:extLst>
              <a:ext uri="{FF2B5EF4-FFF2-40B4-BE49-F238E27FC236}">
                <a16:creationId xmlns:a16="http://schemas.microsoft.com/office/drawing/2014/main" id="{8973BEE0-027E-4080-81DC-4CCB0CFC3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704" y="3224314"/>
            <a:ext cx="619000" cy="61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F95FCF1D-4A0A-4A94-8F53-2E2C3819FD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3373" y="4253192"/>
            <a:ext cx="967662" cy="967662"/>
          </a:xfrm>
          <a:prstGeom prst="rect">
            <a:avLst/>
          </a:prstGeom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AB6C545B-5626-4A71-BC46-5F8834ECA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67" y="5746359"/>
            <a:ext cx="815969" cy="541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>
            <a:extLst>
              <a:ext uri="{FF2B5EF4-FFF2-40B4-BE49-F238E27FC236}">
                <a16:creationId xmlns:a16="http://schemas.microsoft.com/office/drawing/2014/main" id="{A0B3830E-41DD-4FA3-9709-FFF99286F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25" y="2002951"/>
            <a:ext cx="502586" cy="710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Inhaltsplatzhalter 21">
            <a:extLst>
              <a:ext uri="{FF2B5EF4-FFF2-40B4-BE49-F238E27FC236}">
                <a16:creationId xmlns:a16="http://schemas.microsoft.com/office/drawing/2014/main" id="{582DF1E6-FEC5-4905-A81B-57F7AEC71236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0" r="7729" b="4451"/>
          <a:stretch/>
        </p:blipFill>
        <p:spPr>
          <a:xfrm>
            <a:off x="6284180" y="1871431"/>
            <a:ext cx="5499832" cy="4537080"/>
          </a:xfrm>
        </p:spPr>
      </p:pic>
    </p:spTree>
    <p:extLst>
      <p:ext uri="{BB962C8B-B14F-4D97-AF65-F5344CB8AC3E}">
        <p14:creationId xmlns:p14="http://schemas.microsoft.com/office/powerpoint/2010/main" val="302595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el 18">
            <a:extLst>
              <a:ext uri="{FF2B5EF4-FFF2-40B4-BE49-F238E27FC236}">
                <a16:creationId xmlns:a16="http://schemas.microsoft.com/office/drawing/2014/main" id="{9471647D-5193-4B9E-9CA4-3D9025F6E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WELL YOU – DEIN PERSÖNLICHES GESUNDHEITSBUDGET</a:t>
            </a:r>
          </a:p>
        </p:txBody>
      </p:sp>
      <p:sp>
        <p:nvSpPr>
          <p:cNvPr id="20" name="Date Placeholder 2">
            <a:extLst>
              <a:ext uri="{FF2B5EF4-FFF2-40B4-BE49-F238E27FC236}">
                <a16:creationId xmlns:a16="http://schemas.microsoft.com/office/drawing/2014/main" id="{2E16CD2B-BB59-4229-8DF6-5D4A6D7E8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0" tIns="0" rIns="0" bIns="0" rtlCol="0"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EDC813A5-E332-409A-A508-BE6BBCAB71BA}" type="datetime1">
              <a:rPr lang="de-DE" smtClean="0"/>
              <a:t>11.08.2022</a:t>
            </a:fld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 vert="horz" lIns="0" tIns="0" rIns="0" bIns="0" rtlCol="0"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60D1AC8F-305F-F746-BCAA-C26251BD6E10}" type="slidenum">
              <a:rPr lang="de-DE" smtClean="0"/>
              <a:pPr>
                <a:lnSpc>
                  <a:spcPct val="90000"/>
                </a:lnSpc>
                <a:spcAft>
                  <a:spcPts val="600"/>
                </a:spcAft>
              </a:pPr>
              <a:t>18</a:t>
            </a:fld>
            <a:endParaRPr lang="de-DE"/>
          </a:p>
        </p:txBody>
      </p:sp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4D89302C-EEF5-4AEC-9F75-A1D8AF205E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Konzept zur betrieblichen Krankenversicherung</a:t>
            </a:r>
          </a:p>
        </p:txBody>
      </p:sp>
      <p:sp>
        <p:nvSpPr>
          <p:cNvPr id="15" name="Textfeld 2">
            <a:extLst>
              <a:ext uri="{FF2B5EF4-FFF2-40B4-BE49-F238E27FC236}">
                <a16:creationId xmlns:a16="http://schemas.microsoft.com/office/drawing/2014/main" id="{77D0A3DB-A530-A84B-A06F-12B9EEE6B6C5}"/>
              </a:ext>
            </a:extLst>
          </p:cNvPr>
          <p:cNvSpPr txBox="1"/>
          <p:nvPr/>
        </p:nvSpPr>
        <p:spPr bwMode="gray">
          <a:xfrm>
            <a:off x="7467686" y="1890484"/>
            <a:ext cx="4601335" cy="4608512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>
            <a:normAutofit/>
          </a:bodyPr>
          <a:lstStyle/>
          <a:p>
            <a:pPr algn="ctr"/>
            <a:r>
              <a:rPr lang="de-DE" b="1" dirty="0">
                <a:latin typeface="Arial Narrow" panose="020B0606020202030204" pitchFamily="34" charset="0"/>
              </a:rPr>
              <a:t>Individuell wählbares Budget (jährlich) 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8DBE28D-06CC-4FC0-AAE5-EDE1015424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9363" y="1890484"/>
            <a:ext cx="3346573" cy="467487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6EB443A1-0068-C84B-934F-510168E40A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2976" y="6112290"/>
            <a:ext cx="558800" cy="254000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A69359F7-492C-4CFB-8039-AA6C93EDD73F}"/>
              </a:ext>
            </a:extLst>
          </p:cNvPr>
          <p:cNvSpPr/>
          <p:nvPr/>
        </p:nvSpPr>
        <p:spPr>
          <a:xfrm>
            <a:off x="2670629" y="6112290"/>
            <a:ext cx="851147" cy="3867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/>
          <a:lstStyle/>
          <a:p>
            <a:pPr algn="l">
              <a:lnSpc>
                <a:spcPct val="110000"/>
              </a:lnSpc>
              <a:spcBef>
                <a:spcPts val="600"/>
              </a:spcBef>
            </a:pPr>
            <a:endParaRPr lang="de-DE" sz="2000" err="1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FE6A23E8-F009-4CBF-BFA6-D035DA3DB9F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50254" y="2509171"/>
            <a:ext cx="1117749" cy="1110932"/>
          </a:xfrm>
          <a:prstGeom prst="rect">
            <a:avLst/>
          </a:prstGeom>
          <a:noFill/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B8762809-3326-475D-8F4F-1A17F0E9C76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50254" y="3766546"/>
            <a:ext cx="1117749" cy="1110932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70757F6F-16EA-490F-A397-2EBE9FA140E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850254" y="5030384"/>
            <a:ext cx="1117748" cy="1110932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69FE6314-A43C-4A87-AC16-BA8C52AD274D}"/>
              </a:ext>
            </a:extLst>
          </p:cNvPr>
          <p:cNvSpPr txBox="1"/>
          <p:nvPr/>
        </p:nvSpPr>
        <p:spPr>
          <a:xfrm>
            <a:off x="9423022" y="2766685"/>
            <a:ext cx="1902009" cy="675921"/>
          </a:xfrm>
          <a:prstGeom prst="rect">
            <a:avLst/>
          </a:prstGeom>
          <a:solidFill>
            <a:srgbClr val="D5D82C"/>
          </a:solidFill>
          <a:ln w="28575"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>
              <a:buClr>
                <a:schemeClr val="tx1"/>
              </a:buClr>
            </a:pPr>
            <a:r>
              <a:rPr lang="de-DE" sz="2400" b="1" dirty="0"/>
              <a:t>13,00 EUR  </a:t>
            </a:r>
            <a:br>
              <a:rPr lang="de-DE" sz="2400" b="1" dirty="0"/>
            </a:br>
            <a:r>
              <a:rPr lang="de-DE" sz="2400" b="1" dirty="0"/>
              <a:t>13,50 EUR*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26F6D858-D5DE-43ED-9ED7-9209FE3F7910}"/>
              </a:ext>
            </a:extLst>
          </p:cNvPr>
          <p:cNvSpPr txBox="1"/>
          <p:nvPr/>
        </p:nvSpPr>
        <p:spPr>
          <a:xfrm>
            <a:off x="9411421" y="3992189"/>
            <a:ext cx="1925209" cy="675921"/>
          </a:xfrm>
          <a:prstGeom prst="rect">
            <a:avLst/>
          </a:prstGeom>
          <a:solidFill>
            <a:srgbClr val="D5D82C"/>
          </a:solidFill>
          <a:ln w="28575"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>
              <a:buClr>
                <a:schemeClr val="tx1"/>
              </a:buClr>
            </a:pPr>
            <a:r>
              <a:rPr lang="de-DE" sz="2400" b="1" dirty="0"/>
              <a:t>21,10 EUR</a:t>
            </a:r>
            <a:br>
              <a:rPr lang="de-DE" sz="2400" b="1" dirty="0"/>
            </a:br>
            <a:r>
              <a:rPr lang="de-DE" sz="2400" b="1" dirty="0"/>
              <a:t> 22,00 EUR</a:t>
            </a:r>
            <a:r>
              <a:rPr lang="de-DE" b="1" dirty="0"/>
              <a:t>*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E5E6C949-D1AC-4ED3-8DC5-2930FAB921EB}"/>
              </a:ext>
            </a:extLst>
          </p:cNvPr>
          <p:cNvSpPr txBox="1"/>
          <p:nvPr/>
        </p:nvSpPr>
        <p:spPr>
          <a:xfrm>
            <a:off x="9423827" y="5244318"/>
            <a:ext cx="1925209" cy="675920"/>
          </a:xfrm>
          <a:prstGeom prst="rect">
            <a:avLst/>
          </a:prstGeom>
          <a:solidFill>
            <a:srgbClr val="D5D82C"/>
          </a:solidFill>
          <a:ln w="28575"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>
              <a:buClr>
                <a:schemeClr val="tx1"/>
              </a:buClr>
            </a:pPr>
            <a:r>
              <a:rPr lang="de-DE" sz="2400" b="1" dirty="0"/>
              <a:t>29,50 EUR </a:t>
            </a:r>
            <a:br>
              <a:rPr lang="de-DE" sz="2400" b="1" dirty="0"/>
            </a:br>
            <a:r>
              <a:rPr lang="de-DE" sz="2400" b="1" dirty="0"/>
              <a:t> 30,50 EUR*</a:t>
            </a: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18CC9C82-088E-45EA-BFDE-95F2E5B5D560}"/>
              </a:ext>
            </a:extLst>
          </p:cNvPr>
          <p:cNvSpPr/>
          <p:nvPr/>
        </p:nvSpPr>
        <p:spPr>
          <a:xfrm>
            <a:off x="8110690" y="6238466"/>
            <a:ext cx="3214341" cy="2556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50" dirty="0"/>
              <a:t>Unser Einheitsbeitrag 16-67 (ohne und *mit Beitragsbefreiung)</a:t>
            </a:r>
          </a:p>
        </p:txBody>
      </p:sp>
      <p:pic>
        <p:nvPicPr>
          <p:cNvPr id="23" name="Grafik 14" descr="Ein Bild, das Text enthält.&#10;&#10;Beschreibung automatisch generiert.">
            <a:extLst>
              <a:ext uri="{FF2B5EF4-FFF2-40B4-BE49-F238E27FC236}">
                <a16:creationId xmlns:a16="http://schemas.microsoft.com/office/drawing/2014/main" id="{B86B6560-E3EA-43EE-8452-E6634E9771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7988" y="1890484"/>
            <a:ext cx="3346572" cy="467034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3360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platzhalter 11" descr="Ein Bild, das Gebäude, Person, draußen, Mann enthält.&#10;&#10;Automatisch generierte Beschreibung">
            <a:extLst>
              <a:ext uri="{FF2B5EF4-FFF2-40B4-BE49-F238E27FC236}">
                <a16:creationId xmlns:a16="http://schemas.microsoft.com/office/drawing/2014/main" id="{F8DA15FF-030F-024F-8844-ADBEDD34595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1538" y="0"/>
            <a:ext cx="6240462" cy="6858000"/>
          </a:xfr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8451FBFC-F56D-434B-B5D3-DC88F4DBD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Unsere Vorsorge - Gutscheine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FA321E8-5C49-5B4A-A4E2-AB0B567ADB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Einfaches Handling &amp; Kein Verwaltungsaufwand</a:t>
            </a:r>
          </a:p>
        </p:txBody>
      </p:sp>
      <p:pic>
        <p:nvPicPr>
          <p:cNvPr id="16" name="Grafik 15" descr="Herz, pulsierend">
            <a:extLst>
              <a:ext uri="{FF2B5EF4-FFF2-40B4-BE49-F238E27FC236}">
                <a16:creationId xmlns:a16="http://schemas.microsoft.com/office/drawing/2014/main" id="{AD07C9C6-E09D-4E40-9991-3A3D99ECC1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0488" y="2588196"/>
            <a:ext cx="1533861" cy="153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876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platzhalter 10">
            <a:extLst>
              <a:ext uri="{FF2B5EF4-FFF2-40B4-BE49-F238E27FC236}">
                <a16:creationId xmlns:a16="http://schemas.microsoft.com/office/drawing/2014/main" id="{8126AD3F-0DA8-4E34-9516-64653B22243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2" b="3472"/>
          <a:stretch>
            <a:fillRect/>
          </a:stretch>
        </p:blipFill>
        <p:spPr/>
      </p:pic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7F018E38-AC11-4C5B-9AF5-38EFEA6D0F59}"/>
              </a:ext>
            </a:extLst>
          </p:cNvPr>
          <p:cNvSpPr/>
          <p:nvPr/>
        </p:nvSpPr>
        <p:spPr>
          <a:xfrm>
            <a:off x="448824" y="1284269"/>
            <a:ext cx="2599906" cy="4900474"/>
          </a:xfrm>
          <a:prstGeom prst="roundRect">
            <a:avLst/>
          </a:prstGeom>
          <a:solidFill>
            <a:schemeClr val="tx2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/>
          <a:lstStyle/>
          <a:p>
            <a:pPr algn="ctr">
              <a:lnSpc>
                <a:spcPct val="110000"/>
              </a:lnSpc>
              <a:spcBef>
                <a:spcPts val="600"/>
              </a:spcBef>
            </a:pPr>
            <a:br>
              <a:rPr lang="de-DE" sz="2000" dirty="0"/>
            </a:br>
            <a:br>
              <a:rPr lang="de-DE" sz="2000" dirty="0"/>
            </a:br>
            <a:br>
              <a:rPr lang="de-DE" sz="2000" dirty="0"/>
            </a:br>
            <a:br>
              <a:rPr lang="de-DE" sz="2000" dirty="0"/>
            </a:br>
            <a:br>
              <a:rPr lang="de-DE" sz="2000" dirty="0"/>
            </a:br>
            <a:br>
              <a:rPr lang="de-DE" sz="2000" dirty="0"/>
            </a:br>
            <a:br>
              <a:rPr lang="de-DE" sz="2000" dirty="0"/>
            </a:br>
            <a:r>
              <a:rPr lang="de-DE" sz="2400" dirty="0">
                <a:solidFill>
                  <a:schemeClr val="bg1"/>
                </a:solidFill>
              </a:rPr>
              <a:t>demografischer </a:t>
            </a:r>
            <a:br>
              <a:rPr lang="de-DE" sz="2400" dirty="0">
                <a:solidFill>
                  <a:schemeClr val="bg1"/>
                </a:solidFill>
              </a:rPr>
            </a:br>
            <a:r>
              <a:rPr lang="de-DE" sz="2400" dirty="0">
                <a:solidFill>
                  <a:schemeClr val="bg1"/>
                </a:solidFill>
              </a:rPr>
              <a:t>Wandel</a:t>
            </a:r>
            <a:endParaRPr lang="de-DE" sz="2800" dirty="0">
              <a:solidFill>
                <a:schemeClr val="bg1"/>
              </a:solidFill>
            </a:endParaRP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5F830FB-1C10-48A8-B84C-9CBF0D08BB9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B099EFF-96E4-430B-9843-0C557912B3DE}" type="datetime1">
              <a:rPr lang="de-DE" smtClean="0"/>
              <a:t>11.08.2022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8DFE2C0-65C8-47EE-8E93-ABADBA82D5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02152328-196E-4726-9D9C-473F50BEBB4E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alpha val="95000"/>
            </a:schemeClr>
          </a:solidFill>
        </p:spPr>
        <p:txBody>
          <a:bodyPr/>
          <a:lstStyle/>
          <a:p>
            <a:r>
              <a:rPr lang="de-DE" dirty="0"/>
              <a:t>Qualifizierte Mitarbeiter gewinnen und binden – aktuelle Herausforderungen </a:t>
            </a:r>
          </a:p>
        </p:txBody>
      </p:sp>
      <p:sp>
        <p:nvSpPr>
          <p:cNvPr id="14" name="Rechteck: abgerundete Ecken 13">
            <a:extLst>
              <a:ext uri="{FF2B5EF4-FFF2-40B4-BE49-F238E27FC236}">
                <a16:creationId xmlns:a16="http://schemas.microsoft.com/office/drawing/2014/main" id="{94504488-1644-4165-B734-3A3E1C18E280}"/>
              </a:ext>
            </a:extLst>
          </p:cNvPr>
          <p:cNvSpPr/>
          <p:nvPr/>
        </p:nvSpPr>
        <p:spPr>
          <a:xfrm>
            <a:off x="3356419" y="1284269"/>
            <a:ext cx="2599906" cy="4900474"/>
          </a:xfrm>
          <a:prstGeom prst="roundRect">
            <a:avLst/>
          </a:prstGeom>
          <a:solidFill>
            <a:schemeClr val="tx2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/>
          <a:lstStyle/>
          <a:p>
            <a:pPr algn="ctr">
              <a:lnSpc>
                <a:spcPct val="110000"/>
              </a:lnSpc>
              <a:spcBef>
                <a:spcPts val="600"/>
              </a:spcBef>
            </a:pPr>
            <a:br>
              <a:rPr lang="de-DE" sz="2000" dirty="0"/>
            </a:br>
            <a:br>
              <a:rPr lang="de-DE" sz="2000" dirty="0"/>
            </a:br>
            <a:br>
              <a:rPr lang="de-DE" sz="2000" dirty="0"/>
            </a:br>
            <a:br>
              <a:rPr lang="de-DE" sz="2000" dirty="0"/>
            </a:br>
            <a:br>
              <a:rPr lang="de-DE" sz="2000" dirty="0"/>
            </a:br>
            <a:br>
              <a:rPr lang="de-DE" sz="2000" dirty="0"/>
            </a:br>
            <a:br>
              <a:rPr lang="de-DE" sz="2000" dirty="0"/>
            </a:br>
            <a:r>
              <a:rPr lang="de-DE" sz="2400" dirty="0">
                <a:solidFill>
                  <a:schemeClr val="bg1"/>
                </a:solidFill>
              </a:rPr>
              <a:t>Fachkräftemangel</a:t>
            </a:r>
            <a:endParaRPr lang="de-DE" sz="2800" dirty="0">
              <a:solidFill>
                <a:schemeClr val="bg1"/>
              </a:solidFill>
            </a:endParaRPr>
          </a:p>
        </p:txBody>
      </p:sp>
      <p:sp>
        <p:nvSpPr>
          <p:cNvPr id="15" name="Rechteck: abgerundete Ecken 14">
            <a:extLst>
              <a:ext uri="{FF2B5EF4-FFF2-40B4-BE49-F238E27FC236}">
                <a16:creationId xmlns:a16="http://schemas.microsoft.com/office/drawing/2014/main" id="{548EA3E7-F681-4C88-B8B8-E68E3E8B4845}"/>
              </a:ext>
            </a:extLst>
          </p:cNvPr>
          <p:cNvSpPr/>
          <p:nvPr/>
        </p:nvSpPr>
        <p:spPr>
          <a:xfrm>
            <a:off x="6269631" y="1285325"/>
            <a:ext cx="2599906" cy="4900474"/>
          </a:xfrm>
          <a:prstGeom prst="roundRect">
            <a:avLst/>
          </a:prstGeom>
          <a:solidFill>
            <a:schemeClr val="tx2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/>
          <a:lstStyle/>
          <a:p>
            <a:pPr algn="ctr">
              <a:lnSpc>
                <a:spcPct val="110000"/>
              </a:lnSpc>
              <a:spcBef>
                <a:spcPts val="600"/>
              </a:spcBef>
            </a:pPr>
            <a:br>
              <a:rPr lang="de-DE" sz="2000" dirty="0"/>
            </a:br>
            <a:br>
              <a:rPr lang="de-DE" sz="2000" dirty="0"/>
            </a:br>
            <a:br>
              <a:rPr lang="de-DE" sz="2000" dirty="0"/>
            </a:br>
            <a:br>
              <a:rPr lang="de-DE" sz="2000" dirty="0"/>
            </a:br>
            <a:br>
              <a:rPr lang="de-DE" sz="2000" dirty="0"/>
            </a:br>
            <a:br>
              <a:rPr lang="de-DE" sz="2000" dirty="0"/>
            </a:br>
            <a:br>
              <a:rPr lang="de-DE" sz="2000" dirty="0"/>
            </a:br>
            <a:r>
              <a:rPr lang="de-DE" sz="2400" dirty="0">
                <a:solidFill>
                  <a:schemeClr val="bg1"/>
                </a:solidFill>
              </a:rPr>
              <a:t>Veränderte Ansprüche der Mitarbeiter und der nachkommenden Generationen</a:t>
            </a:r>
            <a:endParaRPr lang="de-DE" sz="2800" dirty="0">
              <a:solidFill>
                <a:schemeClr val="bg1"/>
              </a:solidFill>
            </a:endParaRP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796B88DC-1A62-4C2D-8708-217BB712A2E3}"/>
              </a:ext>
            </a:extLst>
          </p:cNvPr>
          <p:cNvSpPr/>
          <p:nvPr/>
        </p:nvSpPr>
        <p:spPr>
          <a:xfrm>
            <a:off x="7040683" y="2137975"/>
            <a:ext cx="1057802" cy="10386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/>
          <a:lstStyle/>
          <a:p>
            <a:pPr algn="l">
              <a:lnSpc>
                <a:spcPct val="110000"/>
              </a:lnSpc>
              <a:spcBef>
                <a:spcPts val="600"/>
              </a:spcBef>
            </a:pPr>
            <a:endParaRPr lang="de-DE" sz="2000" dirty="0" err="1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5E70BAC6-9920-4240-9482-0CF74E13E5D5}"/>
              </a:ext>
            </a:extLst>
          </p:cNvPr>
          <p:cNvSpPr/>
          <p:nvPr/>
        </p:nvSpPr>
        <p:spPr>
          <a:xfrm>
            <a:off x="1219876" y="2136919"/>
            <a:ext cx="1057802" cy="10386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/>
          <a:lstStyle/>
          <a:p>
            <a:pPr algn="l">
              <a:lnSpc>
                <a:spcPct val="110000"/>
              </a:lnSpc>
              <a:spcBef>
                <a:spcPts val="600"/>
              </a:spcBef>
            </a:pPr>
            <a:endParaRPr lang="de-DE" sz="2000" dirty="0" err="1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79F0C4C9-F54C-47BC-8AD1-2F81484CAC82}"/>
              </a:ext>
            </a:extLst>
          </p:cNvPr>
          <p:cNvSpPr/>
          <p:nvPr/>
        </p:nvSpPr>
        <p:spPr>
          <a:xfrm>
            <a:off x="4123382" y="2151132"/>
            <a:ext cx="1057802" cy="10386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/>
          <a:lstStyle/>
          <a:p>
            <a:pPr algn="l">
              <a:lnSpc>
                <a:spcPct val="110000"/>
              </a:lnSpc>
              <a:spcBef>
                <a:spcPts val="600"/>
              </a:spcBef>
            </a:pPr>
            <a:endParaRPr lang="de-DE" sz="2000" dirty="0" err="1"/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2703D30C-A454-4D9D-9658-3111E064FA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1615" y="2258315"/>
            <a:ext cx="701336" cy="795894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2D811C24-E3A5-41E7-B051-1F04238E37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0830" y="2237440"/>
            <a:ext cx="795894" cy="795894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E456FEE2-A614-40BB-B1AB-7BD17D3551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1164" y="2216066"/>
            <a:ext cx="656840" cy="840755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A061ECD-E84E-43ED-9BC2-296AA69D13F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8C043CC-5C95-4899-A53E-B5A0898FD6B6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18" name="Rechteck: abgerundete Ecken 17">
            <a:extLst>
              <a:ext uri="{FF2B5EF4-FFF2-40B4-BE49-F238E27FC236}">
                <a16:creationId xmlns:a16="http://schemas.microsoft.com/office/drawing/2014/main" id="{4838317F-2172-4A7D-8E8D-EF24586EB220}"/>
              </a:ext>
            </a:extLst>
          </p:cNvPr>
          <p:cNvSpPr/>
          <p:nvPr/>
        </p:nvSpPr>
        <p:spPr>
          <a:xfrm>
            <a:off x="9184398" y="1284269"/>
            <a:ext cx="2599906" cy="4900474"/>
          </a:xfrm>
          <a:prstGeom prst="roundRect">
            <a:avLst/>
          </a:prstGeom>
          <a:solidFill>
            <a:schemeClr val="tx2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/>
          <a:lstStyle/>
          <a:p>
            <a:pPr algn="ctr">
              <a:lnSpc>
                <a:spcPct val="110000"/>
              </a:lnSpc>
              <a:spcBef>
                <a:spcPts val="600"/>
              </a:spcBef>
            </a:pPr>
            <a:br>
              <a:rPr lang="de-DE" sz="2000" dirty="0"/>
            </a:br>
            <a:br>
              <a:rPr lang="de-DE" sz="2000" dirty="0"/>
            </a:br>
            <a:br>
              <a:rPr lang="de-DE" sz="2000" dirty="0"/>
            </a:br>
            <a:br>
              <a:rPr lang="de-DE" sz="2000" dirty="0"/>
            </a:br>
            <a:br>
              <a:rPr lang="de-DE" sz="2000" dirty="0"/>
            </a:br>
            <a:br>
              <a:rPr lang="de-DE" sz="2000" dirty="0"/>
            </a:br>
            <a:br>
              <a:rPr lang="de-DE" sz="2000" dirty="0"/>
            </a:br>
            <a:r>
              <a:rPr lang="de-DE" sz="2400" dirty="0">
                <a:solidFill>
                  <a:schemeClr val="bg1"/>
                </a:solidFill>
              </a:rPr>
              <a:t>Steigender Krankenstand in Deutschland</a:t>
            </a:r>
            <a:endParaRPr lang="de-DE" sz="2800" dirty="0">
              <a:solidFill>
                <a:schemeClr val="bg1"/>
              </a:solidFill>
            </a:endParaRP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D3D96122-0C4B-43D9-B1F2-AFE7F262C113}"/>
              </a:ext>
            </a:extLst>
          </p:cNvPr>
          <p:cNvSpPr/>
          <p:nvPr/>
        </p:nvSpPr>
        <p:spPr>
          <a:xfrm>
            <a:off x="9955450" y="2136919"/>
            <a:ext cx="1057802" cy="10386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/>
          <a:lstStyle/>
          <a:p>
            <a:pPr algn="l">
              <a:lnSpc>
                <a:spcPct val="110000"/>
              </a:lnSpc>
              <a:spcBef>
                <a:spcPts val="600"/>
              </a:spcBef>
            </a:pPr>
            <a:endParaRPr lang="de-DE" sz="2000" dirty="0" err="1"/>
          </a:p>
        </p:txBody>
      </p:sp>
      <p:pic>
        <p:nvPicPr>
          <p:cNvPr id="2050" name="Picture 2" descr="Patient, Krankheit Symbol">
            <a:extLst>
              <a:ext uri="{FF2B5EF4-FFF2-40B4-BE49-F238E27FC236}">
                <a16:creationId xmlns:a16="http://schemas.microsoft.com/office/drawing/2014/main" id="{DE022F86-F10B-444F-8DA3-56F94F1A2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0081" y="2263016"/>
            <a:ext cx="811562" cy="81156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43554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 bwMode="gray">
          <a:xfrm>
            <a:off x="407988" y="333374"/>
            <a:ext cx="9864000" cy="6840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de-DE" sz="26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DIE VORSORGE-GUTSCHEINE DER BARMENIA</a:t>
            </a:r>
          </a:p>
        </p:txBody>
      </p:sp>
      <p:sp>
        <p:nvSpPr>
          <p:cNvPr id="20" name="Date Placeholder 2">
            <a:extLst>
              <a:ext uri="{FF2B5EF4-FFF2-40B4-BE49-F238E27FC236}">
                <a16:creationId xmlns:a16="http://schemas.microsoft.com/office/drawing/2014/main" id="{2E16CD2B-BB59-4229-8DF6-5D4A6D7E8B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08455" y="6562141"/>
            <a:ext cx="840581" cy="108000"/>
          </a:xfrm>
        </p:spPr>
        <p:txBody>
          <a:bodyPr vert="horz" lIns="0" tIns="0" rIns="0" bIns="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A4AB3C6-4015-2E43-AAB6-FB7BEF931EF5}" type="datetime1">
              <a:rPr lang="de-DE" sz="700" smtClean="0"/>
              <a:pPr>
                <a:lnSpc>
                  <a:spcPct val="90000"/>
                </a:lnSpc>
                <a:spcAft>
                  <a:spcPts val="600"/>
                </a:spcAft>
              </a:pPr>
              <a:t>11.08.2022</a:t>
            </a:fld>
            <a:endParaRPr lang="de-DE" sz="70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11441905" y="6562141"/>
            <a:ext cx="342107" cy="108000"/>
          </a:xfrm>
        </p:spPr>
        <p:txBody>
          <a:bodyPr vert="horz" lIns="0" tIns="0" rIns="0" bIns="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60D1AC8F-305F-F746-BCAA-C26251BD6E10}" type="slidenum">
              <a:rPr lang="de-DE" sz="700" smtClean="0"/>
              <a:pPr>
                <a:lnSpc>
                  <a:spcPct val="90000"/>
                </a:lnSpc>
                <a:spcAft>
                  <a:spcPts val="600"/>
                </a:spcAft>
              </a:pPr>
              <a:t>20</a:t>
            </a:fld>
            <a:endParaRPr lang="de-DE" sz="70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8" y="2129844"/>
            <a:ext cx="5543550" cy="392206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5" name="Textfeld 2">
            <a:extLst>
              <a:ext uri="{FF2B5EF4-FFF2-40B4-BE49-F238E27FC236}">
                <a16:creationId xmlns:a16="http://schemas.microsoft.com/office/drawing/2014/main" id="{77D0A3DB-A530-A84B-A06F-12B9EEE6B6C5}"/>
              </a:ext>
            </a:extLst>
          </p:cNvPr>
          <p:cNvSpPr txBox="1"/>
          <p:nvPr/>
        </p:nvSpPr>
        <p:spPr bwMode="gray">
          <a:xfrm>
            <a:off x="6240463" y="1773238"/>
            <a:ext cx="5543550" cy="46085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de-DE" sz="2000"/>
              <a:t>Durchdachter und einfacher geht es nicht!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endParaRPr lang="de-DE" sz="2000"/>
          </a:p>
          <a:p>
            <a:pPr marL="285750" indent="-285750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ü"/>
            </a:pPr>
            <a:r>
              <a:rPr lang="de-DE" sz="2000"/>
              <a:t>1.Termin beim Arzt vereinbaren</a:t>
            </a:r>
          </a:p>
          <a:p>
            <a:pPr marL="285750" indent="-285750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ü"/>
            </a:pPr>
            <a:r>
              <a:rPr lang="de-DE" sz="2000"/>
              <a:t>2. Gutschein heraustrennen und</a:t>
            </a:r>
          </a:p>
          <a:p>
            <a:pPr marL="285750" indent="-285750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ü"/>
            </a:pPr>
            <a:r>
              <a:rPr lang="de-DE" sz="2000"/>
              <a:t>3. beim Arzt abgeben</a:t>
            </a:r>
          </a:p>
          <a:p>
            <a:pPr marL="285750" indent="-285750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ü"/>
            </a:pPr>
            <a:r>
              <a:rPr lang="de-DE" sz="2000"/>
              <a:t>4. Fertig !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endParaRPr lang="de-DE" sz="2000"/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de-DE" sz="2000" b="1"/>
              <a:t>Wir rechnen mit dem Arzt ab!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endParaRPr lang="de-DE" sz="2000"/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de-DE" sz="2000" b="1"/>
              <a:t>Kein Aufwand </a:t>
            </a:r>
            <a:r>
              <a:rPr lang="de-DE" sz="2000"/>
              <a:t>für Arbeitgeber und Arbeitnehmer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endParaRPr lang="de-DE" sz="2000"/>
          </a:p>
        </p:txBody>
      </p:sp>
      <p:sp>
        <p:nvSpPr>
          <p:cNvPr id="7" name="Textfeld 6"/>
          <p:cNvSpPr txBox="1"/>
          <p:nvPr/>
        </p:nvSpPr>
        <p:spPr bwMode="gray">
          <a:xfrm>
            <a:off x="407988" y="1345929"/>
            <a:ext cx="11376025" cy="2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de-DE" b="1" kern="1200">
                <a:latin typeface="+mn-lt"/>
                <a:ea typeface="+mn-ea"/>
                <a:cs typeface="+mn-cs"/>
              </a:rPr>
              <a:t>Konzept zur betrieblichen Krankenversicherung</a:t>
            </a:r>
          </a:p>
        </p:txBody>
      </p:sp>
    </p:spTree>
    <p:extLst>
      <p:ext uri="{BB962C8B-B14F-4D97-AF65-F5344CB8AC3E}">
        <p14:creationId xmlns:p14="http://schemas.microsoft.com/office/powerpoint/2010/main" val="84410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el 18">
            <a:extLst>
              <a:ext uri="{FF2B5EF4-FFF2-40B4-BE49-F238E27FC236}">
                <a16:creationId xmlns:a16="http://schemas.microsoft.com/office/drawing/2014/main" id="{9471647D-5193-4B9E-9CA4-3D9025F6E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DIE MANAGER VORSORGE</a:t>
            </a:r>
          </a:p>
        </p:txBody>
      </p:sp>
      <p:sp>
        <p:nvSpPr>
          <p:cNvPr id="20" name="Date Placeholder 2">
            <a:extLst>
              <a:ext uri="{FF2B5EF4-FFF2-40B4-BE49-F238E27FC236}">
                <a16:creationId xmlns:a16="http://schemas.microsoft.com/office/drawing/2014/main" id="{2E16CD2B-BB59-4229-8DF6-5D4A6D7E8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0" tIns="0" rIns="0" bIns="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A4AB3C6-4015-2E43-AAB6-FB7BEF931EF5}" type="datetime1">
              <a:rPr lang="de-DE" sz="700" smtClean="0"/>
              <a:pPr>
                <a:lnSpc>
                  <a:spcPct val="90000"/>
                </a:lnSpc>
                <a:spcAft>
                  <a:spcPts val="600"/>
                </a:spcAft>
              </a:pPr>
              <a:t>11.08.2022</a:t>
            </a:fld>
            <a:endParaRPr lang="de-DE" sz="70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 vert="horz" lIns="0" tIns="0" rIns="0" bIns="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60D1AC8F-305F-F746-BCAA-C26251BD6E10}" type="slidenum">
              <a:rPr lang="de-DE" sz="700" smtClean="0"/>
              <a:pPr>
                <a:lnSpc>
                  <a:spcPct val="90000"/>
                </a:lnSpc>
                <a:spcAft>
                  <a:spcPts val="600"/>
                </a:spcAft>
              </a:pPr>
              <a:t>21</a:t>
            </a:fld>
            <a:endParaRPr lang="de-DE" sz="700"/>
          </a:p>
        </p:txBody>
      </p:sp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4D89302C-EEF5-4AEC-9F75-A1D8AF205E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/>
              <a:t>Konzept zur betrieblichen Krankenversicherung</a:t>
            </a:r>
          </a:p>
        </p:txBody>
      </p:sp>
      <p:sp>
        <p:nvSpPr>
          <p:cNvPr id="15" name="Textfeld 2">
            <a:extLst>
              <a:ext uri="{FF2B5EF4-FFF2-40B4-BE49-F238E27FC236}">
                <a16:creationId xmlns:a16="http://schemas.microsoft.com/office/drawing/2014/main" id="{77D0A3DB-A530-A84B-A06F-12B9EEE6B6C5}"/>
              </a:ext>
            </a:extLst>
          </p:cNvPr>
          <p:cNvSpPr txBox="1"/>
          <p:nvPr/>
        </p:nvSpPr>
        <p:spPr bwMode="gray">
          <a:xfrm>
            <a:off x="7182677" y="1773238"/>
            <a:ext cx="4601335" cy="46085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rgbClr val="009EE0"/>
              </a:buClr>
              <a:buFont typeface="Wingdings" pitchFamily="2" charset="2"/>
              <a:buChar char="§"/>
              <a:defRPr/>
            </a:pPr>
            <a:r>
              <a:rPr lang="de-DE" sz="2000">
                <a:latin typeface="Arial Narrow" panose="020B0606020202030204" pitchFamily="34" charset="0"/>
                <a:cs typeface="Arial" panose="020B0604020202020204" pitchFamily="34" charset="0"/>
              </a:rPr>
              <a:t>Vorsorge für Manager und Führungskräfte – exklusiv und auf </a:t>
            </a:r>
            <a:r>
              <a:rPr lang="de-DE" sz="2000" b="1">
                <a:latin typeface="Arial Narrow" panose="020B0606020202030204" pitchFamily="34" charset="0"/>
                <a:cs typeface="Arial" panose="020B0604020202020204" pitchFamily="34" charset="0"/>
              </a:rPr>
              <a:t>Privatpatienten-Niveau</a:t>
            </a:r>
            <a:r>
              <a:rPr lang="de-DE" sz="2000">
                <a:latin typeface="Arial Narrow" panose="020B0606020202030204" pitchFamily="34" charset="0"/>
                <a:cs typeface="Arial" panose="020B0604020202020204" pitchFamily="34" charset="0"/>
              </a:rPr>
              <a:t>!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rgbClr val="009EE0"/>
              </a:buClr>
              <a:buFont typeface="Wingdings" pitchFamily="2" charset="2"/>
              <a:buChar char="§"/>
              <a:defRPr/>
            </a:pPr>
            <a:r>
              <a:rPr lang="de-DE" sz="2000">
                <a:latin typeface="Arial Narrow" panose="020B0606020202030204" pitchFamily="34" charset="0"/>
                <a:cs typeface="Arial" panose="020B0604020202020204" pitchFamily="34" charset="0"/>
              </a:rPr>
              <a:t>Organisations-/Koordinationsaufwand entfällt komplett – durch </a:t>
            </a:r>
            <a:r>
              <a:rPr lang="de-DE" sz="2000" b="1">
                <a:latin typeface="Arial Narrow" panose="020B0606020202030204" pitchFamily="34" charset="0"/>
                <a:cs typeface="Arial" panose="020B0604020202020204" pitchFamily="34" charset="0"/>
              </a:rPr>
              <a:t>Arzt-Termin-Service 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rgbClr val="009EE0"/>
              </a:buClr>
              <a:buFont typeface="Wingdings" pitchFamily="2" charset="2"/>
              <a:buChar char="§"/>
              <a:defRPr/>
            </a:pPr>
            <a:r>
              <a:rPr lang="de-DE" sz="2000">
                <a:latin typeface="Arial Narrow" panose="020B0606020202030204" pitchFamily="34" charset="0"/>
                <a:cs typeface="Arial" panose="020B0604020202020204" pitchFamily="34" charset="0"/>
              </a:rPr>
              <a:t>Behandlung/Untersuchungen </a:t>
            </a:r>
            <a:r>
              <a:rPr lang="de-DE" sz="2000" b="1">
                <a:latin typeface="Arial Narrow" panose="020B0606020202030204" pitchFamily="34" charset="0"/>
                <a:cs typeface="Arial" panose="020B0604020202020204" pitchFamily="34" charset="0"/>
              </a:rPr>
              <a:t>ohne Eigenbeteiligung</a:t>
            </a:r>
          </a:p>
          <a:p>
            <a:endParaRPr lang="de-DE" sz="200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0FD7D84-8665-4110-A078-4EA77767C5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8" y="1833108"/>
            <a:ext cx="3160318" cy="448291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98562EF-A5B1-4ED8-8CEA-DD3A4C16CE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829" y="1833108"/>
            <a:ext cx="3160318" cy="448877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8886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platzhalter 12" descr="Ein Bild, das Person, Gebäude, draußen enthält.&#10;&#10;Automatisch generierte Beschreibung">
            <a:extLst>
              <a:ext uri="{FF2B5EF4-FFF2-40B4-BE49-F238E27FC236}">
                <a16:creationId xmlns:a16="http://schemas.microsoft.com/office/drawing/2014/main" id="{69B48405-2C32-1842-969E-A9928D1C5C2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8451FBFC-F56D-434B-B5D3-DC88F4DBD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Unser </a:t>
            </a:r>
            <a:r>
              <a:rPr lang="de-DE" err="1"/>
              <a:t>ZaHnbaustein</a:t>
            </a:r>
            <a:r>
              <a:rPr lang="de-DE"/>
              <a:t> 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FA321E8-5C49-5B4A-A4E2-AB0B567ADB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Einfach wie unsere Gutscheine </a:t>
            </a:r>
          </a:p>
        </p:txBody>
      </p:sp>
      <p:pic>
        <p:nvPicPr>
          <p:cNvPr id="9" name="Grafik 8" descr="Zahn">
            <a:extLst>
              <a:ext uri="{FF2B5EF4-FFF2-40B4-BE49-F238E27FC236}">
                <a16:creationId xmlns:a16="http://schemas.microsoft.com/office/drawing/2014/main" id="{DCACA820-1F70-874D-A446-AE326C41D6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0488" y="2676189"/>
            <a:ext cx="1533861" cy="153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7275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 bwMode="gray">
          <a:xfrm>
            <a:off x="407988" y="333374"/>
            <a:ext cx="9864000" cy="684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de-DE" sz="26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WELL DENT – DAS ZAHNBUDGET</a:t>
            </a:r>
            <a:endParaRPr lang="de-DE" sz="2600" kern="1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4" name="Date Placeholder 2">
            <a:extLst>
              <a:ext uri="{FF2B5EF4-FFF2-40B4-BE49-F238E27FC236}">
                <a16:creationId xmlns:a16="http://schemas.microsoft.com/office/drawing/2014/main" id="{10538007-A7E6-436F-BED0-B29088C39E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08455" y="6562141"/>
            <a:ext cx="840581" cy="108000"/>
          </a:xfrm>
        </p:spPr>
        <p:txBody>
          <a:bodyPr vert="horz" lIns="0" tIns="0" rIns="0" bIns="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A4AB3C6-4015-2E43-AAB6-FB7BEF931EF5}" type="datetime1">
              <a:rPr lang="de-DE" sz="700" smtClean="0"/>
              <a:pPr>
                <a:lnSpc>
                  <a:spcPct val="90000"/>
                </a:lnSpc>
                <a:spcAft>
                  <a:spcPts val="600"/>
                </a:spcAft>
              </a:pPr>
              <a:t>11.08.2022</a:t>
            </a:fld>
            <a:endParaRPr lang="de-DE" sz="70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11441905" y="6562141"/>
            <a:ext cx="342107" cy="108000"/>
          </a:xfrm>
        </p:spPr>
        <p:txBody>
          <a:bodyPr vert="horz" lIns="0" tIns="0" rIns="0" bIns="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60D1AC8F-305F-F746-BCAA-C26251BD6E10}" type="slidenum">
              <a:rPr lang="de-DE" sz="700" smtClean="0"/>
              <a:pPr>
                <a:lnSpc>
                  <a:spcPct val="90000"/>
                </a:lnSpc>
                <a:spcAft>
                  <a:spcPts val="600"/>
                </a:spcAft>
              </a:pPr>
              <a:t>23</a:t>
            </a:fld>
            <a:endParaRPr lang="de-DE" sz="700"/>
          </a:p>
        </p:txBody>
      </p:sp>
      <p:pic>
        <p:nvPicPr>
          <p:cNvPr id="10" name="Grafik 9" descr="Doktor hält Licht">
            <a:extLst>
              <a:ext uri="{FF2B5EF4-FFF2-40B4-BE49-F238E27FC236}">
                <a16:creationId xmlns:a16="http://schemas.microsoft.com/office/drawing/2014/main" id="{B09C7ECD-8DAF-404A-B1CD-793258D59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5" r="10135"/>
          <a:stretch/>
        </p:blipFill>
        <p:spPr>
          <a:xfrm>
            <a:off x="407988" y="1773238"/>
            <a:ext cx="5543550" cy="463527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feld 6"/>
          <p:cNvSpPr txBox="1"/>
          <p:nvPr/>
        </p:nvSpPr>
        <p:spPr bwMode="gray">
          <a:xfrm>
            <a:off x="407988" y="1345929"/>
            <a:ext cx="11376025" cy="216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de-DE" sz="1500" b="1" kern="1200">
                <a:latin typeface="+mn-lt"/>
                <a:ea typeface="+mn-ea"/>
                <a:cs typeface="+mn-cs"/>
              </a:rPr>
              <a:t>Konzept zur betrieblichen Krankenversicherung</a:t>
            </a:r>
          </a:p>
        </p:txBody>
      </p:sp>
      <p:sp>
        <p:nvSpPr>
          <p:cNvPr id="14" name="Inhaltsplatzhalter 4">
            <a:extLst>
              <a:ext uri="{FF2B5EF4-FFF2-40B4-BE49-F238E27FC236}">
                <a16:creationId xmlns:a16="http://schemas.microsoft.com/office/drawing/2014/main" id="{3658BAAD-68EA-4E5B-83C4-CD4FD46AD090}"/>
              </a:ext>
            </a:extLst>
          </p:cNvPr>
          <p:cNvSpPr txBox="1">
            <a:spLocks/>
          </p:cNvSpPr>
          <p:nvPr/>
        </p:nvSpPr>
        <p:spPr>
          <a:xfrm>
            <a:off x="616529" y="2291903"/>
            <a:ext cx="5257800" cy="392726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de-DE"/>
          </a:p>
        </p:txBody>
      </p:sp>
      <p:sp>
        <p:nvSpPr>
          <p:cNvPr id="13" name="Inhaltsplatzhalter 4">
            <a:extLst>
              <a:ext uri="{FF2B5EF4-FFF2-40B4-BE49-F238E27FC236}">
                <a16:creationId xmlns:a16="http://schemas.microsoft.com/office/drawing/2014/main" id="{190533BE-9604-4D7F-9C6A-54CB7A17D227}"/>
              </a:ext>
            </a:extLst>
          </p:cNvPr>
          <p:cNvSpPr txBox="1">
            <a:spLocks/>
          </p:cNvSpPr>
          <p:nvPr/>
        </p:nvSpPr>
        <p:spPr>
          <a:xfrm>
            <a:off x="616529" y="2291903"/>
            <a:ext cx="5257800" cy="392726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de-DE"/>
          </a:p>
        </p:txBody>
      </p:sp>
      <p:sp>
        <p:nvSpPr>
          <p:cNvPr id="11" name="Textfeld 2">
            <a:extLst>
              <a:ext uri="{FF2B5EF4-FFF2-40B4-BE49-F238E27FC236}">
                <a16:creationId xmlns:a16="http://schemas.microsoft.com/office/drawing/2014/main" id="{DF98D4D4-6130-004A-B938-FD15402DE44F}"/>
              </a:ext>
            </a:extLst>
          </p:cNvPr>
          <p:cNvSpPr txBox="1"/>
          <p:nvPr/>
        </p:nvSpPr>
        <p:spPr bwMode="gray">
          <a:xfrm>
            <a:off x="6240463" y="1773238"/>
            <a:ext cx="5543550" cy="4608511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buClr>
                <a:srgbClr val="009EE0"/>
              </a:buClr>
            </a:pPr>
            <a:r>
              <a:rPr lang="de-DE" sz="2000" dirty="0"/>
              <a:t>Individuelles wählbares Jahres-Budget von 500€ bis 5.000€</a:t>
            </a:r>
            <a:endParaRPr lang="de-DE" sz="2000" b="1" dirty="0"/>
          </a:p>
          <a:p>
            <a:pPr marL="228600" indent="-228600">
              <a:lnSpc>
                <a:spcPct val="110000"/>
              </a:lnSpc>
              <a:spcBef>
                <a:spcPts val="600"/>
              </a:spcBef>
              <a:buClr>
                <a:srgbClr val="009EE0"/>
              </a:buClr>
              <a:buFont typeface="Wingdings" pitchFamily="2" charset="2"/>
              <a:buChar char="§"/>
            </a:pPr>
            <a:endParaRPr lang="de-DE" sz="2000" b="1" dirty="0"/>
          </a:p>
          <a:p>
            <a:pPr marL="228600" indent="-228600">
              <a:lnSpc>
                <a:spcPct val="110000"/>
              </a:lnSpc>
              <a:spcBef>
                <a:spcPts val="600"/>
              </a:spcBef>
              <a:buClr>
                <a:srgbClr val="009EE0"/>
              </a:buClr>
              <a:buFont typeface="Wingdings" pitchFamily="2" charset="2"/>
              <a:buChar char="§"/>
            </a:pPr>
            <a:r>
              <a:rPr lang="de-DE" sz="2000" b="1" dirty="0"/>
              <a:t>100% Leistung </a:t>
            </a:r>
            <a:r>
              <a:rPr lang="de-DE" sz="2000" dirty="0"/>
              <a:t>ohne Kürzung bis das Budget aufgebraucht ist</a:t>
            </a:r>
            <a:endParaRPr lang="de-DE" sz="2000" b="1" dirty="0"/>
          </a:p>
          <a:p>
            <a:pPr marL="228600" indent="-228600">
              <a:lnSpc>
                <a:spcPct val="110000"/>
              </a:lnSpc>
              <a:spcBef>
                <a:spcPts val="600"/>
              </a:spcBef>
              <a:buClr>
                <a:srgbClr val="009EE0"/>
              </a:buClr>
              <a:buFont typeface="Wingdings" pitchFamily="2" charset="2"/>
              <a:buChar char="§"/>
            </a:pPr>
            <a:r>
              <a:rPr lang="de-DE" sz="2000" b="1" dirty="0">
                <a:latin typeface="Arial Narrow" panose="020B0606020202030204" pitchFamily="34" charset="0"/>
              </a:rPr>
              <a:t>Zahnersatz</a:t>
            </a:r>
            <a:r>
              <a:rPr lang="de-DE" sz="2000" dirty="0">
                <a:latin typeface="Arial Narrow" panose="020B0606020202030204" pitchFamily="34" charset="0"/>
              </a:rPr>
              <a:t> (zum Beispiel Implantate, Brücken, Kronen)</a:t>
            </a:r>
            <a:endParaRPr lang="de-DE" sz="2000" dirty="0"/>
          </a:p>
          <a:p>
            <a:pPr marL="228600" indent="-228600">
              <a:lnSpc>
                <a:spcPct val="110000"/>
              </a:lnSpc>
              <a:spcBef>
                <a:spcPts val="600"/>
              </a:spcBef>
              <a:buClr>
                <a:srgbClr val="009EE0"/>
              </a:buClr>
              <a:buFont typeface="Wingdings" pitchFamily="2" charset="2"/>
              <a:buChar char="§"/>
            </a:pPr>
            <a:r>
              <a:rPr lang="de-DE" sz="2000" b="1" dirty="0">
                <a:latin typeface="Arial Narrow" panose="020B0606020202030204" pitchFamily="34" charset="0"/>
              </a:rPr>
              <a:t>Zahnbehandlung</a:t>
            </a:r>
            <a:r>
              <a:rPr lang="de-DE" sz="2000" dirty="0">
                <a:latin typeface="Arial Narrow" panose="020B0606020202030204" pitchFamily="34" charset="0"/>
              </a:rPr>
              <a:t> (zum Beispiel hochwertige Kunststoff-Füllungen, Wurzel- und Parodontose-Behandlungen) </a:t>
            </a:r>
            <a:endParaRPr lang="de-DE" sz="2000" b="1" dirty="0">
              <a:latin typeface="Arial Narrow" panose="020B0606020202030204" pitchFamily="34" charset="0"/>
            </a:endParaRPr>
          </a:p>
          <a:p>
            <a:pPr marL="228600" indent="-228600">
              <a:lnSpc>
                <a:spcPct val="110000"/>
              </a:lnSpc>
              <a:spcBef>
                <a:spcPts val="600"/>
              </a:spcBef>
              <a:buClr>
                <a:srgbClr val="009EE0"/>
              </a:buClr>
              <a:buFont typeface="Wingdings" pitchFamily="2" charset="2"/>
              <a:buChar char="§"/>
            </a:pPr>
            <a:r>
              <a:rPr lang="de-DE" sz="2000" b="1" dirty="0">
                <a:latin typeface="Arial Narrow" panose="020B0606020202030204" pitchFamily="34" charset="0"/>
              </a:rPr>
              <a:t>Zahnmedizinische Prophylaxe-Maßnahmen </a:t>
            </a:r>
            <a:r>
              <a:rPr lang="de-DE" sz="2000" dirty="0">
                <a:latin typeface="Arial Narrow" panose="020B0606020202030204" pitchFamily="34" charset="0"/>
              </a:rPr>
              <a:t>(zum Beispiel professionelle Zahnreinigung, Fissuren-Versiegelung </a:t>
            </a:r>
          </a:p>
          <a:p>
            <a:pPr marL="228600" indent="-228600">
              <a:lnSpc>
                <a:spcPct val="110000"/>
              </a:lnSpc>
              <a:spcBef>
                <a:spcPts val="600"/>
              </a:spcBef>
              <a:buClr>
                <a:srgbClr val="009EE0"/>
              </a:buClr>
              <a:buFont typeface="Wingdings" pitchFamily="2" charset="2"/>
              <a:buChar char="§"/>
            </a:pPr>
            <a:r>
              <a:rPr lang="de-DE" sz="2000" b="1" dirty="0">
                <a:latin typeface="Arial Narrow" panose="020B0606020202030204" pitchFamily="34" charset="0"/>
              </a:rPr>
              <a:t>Zahn- und Kieferregulierungen </a:t>
            </a:r>
            <a:r>
              <a:rPr lang="de-DE" sz="2000" dirty="0">
                <a:latin typeface="Arial Narrow" panose="020B0606020202030204" pitchFamily="34" charset="0"/>
              </a:rPr>
              <a:t>(Kieferorthopädie) nach Unfällen </a:t>
            </a:r>
          </a:p>
          <a:p>
            <a:pPr marL="228600" indent="-228600">
              <a:lnSpc>
                <a:spcPct val="110000"/>
              </a:lnSpc>
              <a:spcBef>
                <a:spcPts val="600"/>
              </a:spcBef>
              <a:buClr>
                <a:srgbClr val="009EE0"/>
              </a:buClr>
              <a:buFont typeface="Wingdings" pitchFamily="2" charset="2"/>
              <a:buChar char="§"/>
            </a:pPr>
            <a:r>
              <a:rPr lang="de-DE" sz="2000" dirty="0"/>
              <a:t>Budgetabrechnung </a:t>
            </a:r>
            <a:r>
              <a:rPr lang="de-DE" sz="2000" b="1" dirty="0"/>
              <a:t>ist jährlich </a:t>
            </a:r>
            <a:r>
              <a:rPr lang="de-DE" sz="2000" dirty="0"/>
              <a:t>und nicht nach Rechnung 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230418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platzhalter 12" descr="Ein Bild, das Person, Gebäude, draußen enthält.&#10;&#10;Automatisch generierte Beschreibung">
            <a:extLst>
              <a:ext uri="{FF2B5EF4-FFF2-40B4-BE49-F238E27FC236}">
                <a16:creationId xmlns:a16="http://schemas.microsoft.com/office/drawing/2014/main" id="{69B48405-2C32-1842-969E-A9928D1C5C2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8451FBFC-F56D-434B-B5D3-DC88F4DBD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UNSERE KLASSIKER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FA321E8-5C49-5B4A-A4E2-AB0B567ADB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Einfach wie unserer Gutscheine</a:t>
            </a:r>
          </a:p>
        </p:txBody>
      </p:sp>
      <p:pic>
        <p:nvPicPr>
          <p:cNvPr id="2" name="Grafik 1" descr="Herz, pulsierend">
            <a:extLst>
              <a:ext uri="{FF2B5EF4-FFF2-40B4-BE49-F238E27FC236}">
                <a16:creationId xmlns:a16="http://schemas.microsoft.com/office/drawing/2014/main" id="{1734270E-0250-0B34-9A4A-FD4E463D58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0487" y="2676189"/>
            <a:ext cx="1533861" cy="153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8988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 bwMode="gray">
          <a:xfrm>
            <a:off x="407988" y="333374"/>
            <a:ext cx="9864000" cy="6840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de-DE" sz="26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GET WELL PREMIUM - KRANKENHAUS 1-BETT</a:t>
            </a:r>
            <a:endParaRPr lang="de-DE" sz="2600" kern="1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4" name="Date Placeholder 2">
            <a:extLst>
              <a:ext uri="{FF2B5EF4-FFF2-40B4-BE49-F238E27FC236}">
                <a16:creationId xmlns:a16="http://schemas.microsoft.com/office/drawing/2014/main" id="{10538007-A7E6-436F-BED0-B29088C39E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08455" y="6562141"/>
            <a:ext cx="840581" cy="108000"/>
          </a:xfrm>
        </p:spPr>
        <p:txBody>
          <a:bodyPr vert="horz" lIns="0" tIns="0" rIns="0" bIns="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A4AB3C6-4015-2E43-AAB6-FB7BEF931EF5}" type="datetime1">
              <a:rPr lang="de-DE" sz="700" smtClean="0"/>
              <a:pPr>
                <a:lnSpc>
                  <a:spcPct val="90000"/>
                </a:lnSpc>
                <a:spcAft>
                  <a:spcPts val="600"/>
                </a:spcAft>
              </a:pPr>
              <a:t>11.08.2022</a:t>
            </a:fld>
            <a:endParaRPr lang="de-DE" sz="70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11441905" y="6562141"/>
            <a:ext cx="342107" cy="108000"/>
          </a:xfrm>
        </p:spPr>
        <p:txBody>
          <a:bodyPr vert="horz" lIns="0" tIns="0" rIns="0" bIns="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60D1AC8F-305F-F746-BCAA-C26251BD6E10}" type="slidenum">
              <a:rPr lang="de-DE" sz="700" smtClean="0"/>
              <a:pPr>
                <a:lnSpc>
                  <a:spcPct val="90000"/>
                </a:lnSpc>
                <a:spcAft>
                  <a:spcPts val="600"/>
                </a:spcAft>
              </a:pPr>
              <a:t>25</a:t>
            </a:fld>
            <a:endParaRPr lang="de-DE" sz="700"/>
          </a:p>
        </p:txBody>
      </p:sp>
      <p:pic>
        <p:nvPicPr>
          <p:cNvPr id="10" name="Grafik 9" descr="Krankenschwester in Uniform">
            <a:extLst>
              <a:ext uri="{FF2B5EF4-FFF2-40B4-BE49-F238E27FC236}">
                <a16:creationId xmlns:a16="http://schemas.microsoft.com/office/drawing/2014/main" id="{B09C7ECD-8DAF-404A-B1CD-793258D59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6" r="10086"/>
          <a:stretch/>
        </p:blipFill>
        <p:spPr>
          <a:xfrm>
            <a:off x="407988" y="1773238"/>
            <a:ext cx="5543550" cy="463527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feld 6"/>
          <p:cNvSpPr txBox="1"/>
          <p:nvPr/>
        </p:nvSpPr>
        <p:spPr bwMode="gray">
          <a:xfrm>
            <a:off x="407988" y="1345929"/>
            <a:ext cx="11376025" cy="216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de-DE" sz="1500" b="1" kern="1200">
                <a:latin typeface="+mn-lt"/>
                <a:ea typeface="+mn-ea"/>
                <a:cs typeface="+mn-cs"/>
              </a:rPr>
              <a:t>Konzept zur betrieblichen Krankenversicherung</a:t>
            </a:r>
          </a:p>
        </p:txBody>
      </p:sp>
      <p:sp>
        <p:nvSpPr>
          <p:cNvPr id="14" name="Inhaltsplatzhalter 4">
            <a:extLst>
              <a:ext uri="{FF2B5EF4-FFF2-40B4-BE49-F238E27FC236}">
                <a16:creationId xmlns:a16="http://schemas.microsoft.com/office/drawing/2014/main" id="{3658BAAD-68EA-4E5B-83C4-CD4FD46AD090}"/>
              </a:ext>
            </a:extLst>
          </p:cNvPr>
          <p:cNvSpPr txBox="1">
            <a:spLocks/>
          </p:cNvSpPr>
          <p:nvPr/>
        </p:nvSpPr>
        <p:spPr>
          <a:xfrm>
            <a:off x="616529" y="2291903"/>
            <a:ext cx="5257800" cy="392726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de-DE"/>
          </a:p>
        </p:txBody>
      </p:sp>
      <p:sp>
        <p:nvSpPr>
          <p:cNvPr id="13" name="Inhaltsplatzhalter 4">
            <a:extLst>
              <a:ext uri="{FF2B5EF4-FFF2-40B4-BE49-F238E27FC236}">
                <a16:creationId xmlns:a16="http://schemas.microsoft.com/office/drawing/2014/main" id="{190533BE-9604-4D7F-9C6A-54CB7A17D227}"/>
              </a:ext>
            </a:extLst>
          </p:cNvPr>
          <p:cNvSpPr txBox="1">
            <a:spLocks/>
          </p:cNvSpPr>
          <p:nvPr/>
        </p:nvSpPr>
        <p:spPr>
          <a:xfrm>
            <a:off x="616529" y="2291903"/>
            <a:ext cx="5257800" cy="392726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de-DE"/>
          </a:p>
        </p:txBody>
      </p:sp>
      <p:sp>
        <p:nvSpPr>
          <p:cNvPr id="11" name="Textfeld 2">
            <a:extLst>
              <a:ext uri="{FF2B5EF4-FFF2-40B4-BE49-F238E27FC236}">
                <a16:creationId xmlns:a16="http://schemas.microsoft.com/office/drawing/2014/main" id="{DF98D4D4-6130-004A-B938-FD15402DE44F}"/>
              </a:ext>
            </a:extLst>
          </p:cNvPr>
          <p:cNvSpPr txBox="1"/>
          <p:nvPr/>
        </p:nvSpPr>
        <p:spPr bwMode="gray">
          <a:xfrm>
            <a:off x="6240463" y="1773238"/>
            <a:ext cx="5543550" cy="4608511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/>
          <a:p>
            <a:pPr marL="228600" indent="-228600">
              <a:lnSpc>
                <a:spcPct val="110000"/>
              </a:lnSpc>
              <a:spcBef>
                <a:spcPts val="600"/>
              </a:spcBef>
              <a:buClr>
                <a:srgbClr val="009EE0"/>
              </a:buClr>
              <a:buFont typeface="Wingdings" pitchFamily="2" charset="2"/>
              <a:buChar char="§"/>
            </a:pPr>
            <a:r>
              <a:rPr lang="de-DE" sz="2000" dirty="0"/>
              <a:t>Versorgung nach den </a:t>
            </a:r>
            <a:r>
              <a:rPr lang="de-DE" sz="2000" b="1" dirty="0"/>
              <a:t>besten und modernsten Behandlungsmethoden</a:t>
            </a:r>
          </a:p>
          <a:p>
            <a:pPr marL="228600" indent="-228600">
              <a:lnSpc>
                <a:spcPct val="110000"/>
              </a:lnSpc>
              <a:spcBef>
                <a:spcPts val="600"/>
              </a:spcBef>
              <a:buClr>
                <a:srgbClr val="009EE0"/>
              </a:buClr>
              <a:buFont typeface="Wingdings" pitchFamily="2" charset="2"/>
              <a:buChar char="§"/>
            </a:pPr>
            <a:r>
              <a:rPr lang="de-DE" sz="2000" b="1" dirty="0"/>
              <a:t>Unterbringung im Ein –oder Zweibettzimmer</a:t>
            </a:r>
            <a:endParaRPr lang="de-DE" sz="2000" dirty="0"/>
          </a:p>
          <a:p>
            <a:pPr marL="228600" indent="-228600">
              <a:lnSpc>
                <a:spcPct val="110000"/>
              </a:lnSpc>
              <a:spcBef>
                <a:spcPts val="600"/>
              </a:spcBef>
              <a:buClr>
                <a:srgbClr val="009EE0"/>
              </a:buClr>
              <a:buFont typeface="Wingdings" pitchFamily="2" charset="2"/>
              <a:buChar char="§"/>
            </a:pPr>
            <a:r>
              <a:rPr lang="de-DE" sz="2000" b="1" dirty="0"/>
              <a:t>Privatärztliche</a:t>
            </a:r>
            <a:r>
              <a:rPr lang="de-DE" sz="2000" dirty="0"/>
              <a:t> Behandlung</a:t>
            </a:r>
          </a:p>
          <a:p>
            <a:pPr marL="228600" indent="-228600">
              <a:lnSpc>
                <a:spcPct val="110000"/>
              </a:lnSpc>
              <a:spcBef>
                <a:spcPts val="600"/>
              </a:spcBef>
              <a:buClr>
                <a:srgbClr val="009EE0"/>
              </a:buClr>
              <a:buFont typeface="Wingdings" pitchFamily="2" charset="2"/>
              <a:buChar char="§"/>
            </a:pPr>
            <a:r>
              <a:rPr lang="de-DE" sz="2000" b="1" dirty="0"/>
              <a:t>Ambulante Operationen </a:t>
            </a:r>
            <a:r>
              <a:rPr lang="de-DE" sz="2000" dirty="0"/>
              <a:t>inkl. Aufnahme und Abschlussuntersuchung</a:t>
            </a:r>
          </a:p>
          <a:p>
            <a:pPr marL="228600" indent="-228600">
              <a:lnSpc>
                <a:spcPct val="110000"/>
              </a:lnSpc>
              <a:spcBef>
                <a:spcPts val="600"/>
              </a:spcBef>
              <a:buClr>
                <a:srgbClr val="009EE0"/>
              </a:buClr>
              <a:buFont typeface="Wingdings" pitchFamily="2" charset="2"/>
              <a:buChar char="§"/>
            </a:pPr>
            <a:r>
              <a:rPr lang="de-DE" sz="2000" b="1" dirty="0"/>
              <a:t>Ambulante Aufnahme- </a:t>
            </a:r>
            <a:r>
              <a:rPr lang="de-DE" sz="2000" dirty="0"/>
              <a:t>und</a:t>
            </a:r>
            <a:r>
              <a:rPr lang="de-DE" sz="2000" b="1" dirty="0"/>
              <a:t> Abschlussuntersuchung</a:t>
            </a:r>
          </a:p>
          <a:p>
            <a:pPr marL="228600" indent="-228600">
              <a:lnSpc>
                <a:spcPct val="110000"/>
              </a:lnSpc>
              <a:spcBef>
                <a:spcPts val="600"/>
              </a:spcBef>
              <a:buClr>
                <a:srgbClr val="009EE0"/>
              </a:buClr>
              <a:buFont typeface="Wingdings" pitchFamily="2" charset="2"/>
              <a:buChar char="§"/>
            </a:pPr>
            <a:r>
              <a:rPr lang="de-DE" sz="2000" b="1" dirty="0"/>
              <a:t>Keine Begrenzung </a:t>
            </a:r>
            <a:r>
              <a:rPr lang="de-DE" sz="2000" dirty="0"/>
              <a:t>auf die GOÄ</a:t>
            </a:r>
          </a:p>
          <a:p>
            <a:pPr marL="228600" indent="-228600">
              <a:lnSpc>
                <a:spcPct val="110000"/>
              </a:lnSpc>
              <a:spcBef>
                <a:spcPts val="600"/>
              </a:spcBef>
              <a:buClr>
                <a:srgbClr val="009EE0"/>
              </a:buClr>
              <a:buFont typeface="Wingdings" pitchFamily="2" charset="2"/>
              <a:buChar char="§"/>
            </a:pPr>
            <a:r>
              <a:rPr lang="de-DE" sz="2000" dirty="0"/>
              <a:t>Übernahme der </a:t>
            </a:r>
            <a:r>
              <a:rPr lang="de-DE" sz="2000" b="1" dirty="0"/>
              <a:t>GKV-Zuzahlungen</a:t>
            </a:r>
            <a:endParaRPr lang="de-DE" sz="2000" dirty="0"/>
          </a:p>
          <a:p>
            <a:pPr marL="228600" indent="-228600">
              <a:lnSpc>
                <a:spcPct val="110000"/>
              </a:lnSpc>
              <a:spcBef>
                <a:spcPts val="600"/>
              </a:spcBef>
              <a:buClr>
                <a:srgbClr val="009EE0"/>
              </a:buClr>
              <a:buFont typeface="Wingdings" pitchFamily="2" charset="2"/>
              <a:buChar char="§"/>
            </a:pPr>
            <a:r>
              <a:rPr lang="de-DE" sz="2000" dirty="0"/>
              <a:t>Übernahme der </a:t>
            </a:r>
            <a:r>
              <a:rPr lang="de-DE" sz="2000" b="1" dirty="0"/>
              <a:t>Transportkosten </a:t>
            </a:r>
          </a:p>
          <a:p>
            <a:pPr marL="228600" indent="-228600">
              <a:lnSpc>
                <a:spcPct val="110000"/>
              </a:lnSpc>
              <a:spcBef>
                <a:spcPts val="600"/>
              </a:spcBef>
              <a:buClr>
                <a:srgbClr val="009EE0"/>
              </a:buClr>
              <a:buFont typeface="Wingdings" pitchFamily="2" charset="2"/>
              <a:buChar char="§"/>
            </a:pPr>
            <a:r>
              <a:rPr lang="de-DE" sz="2000" b="1" dirty="0"/>
              <a:t>ROOMING IN </a:t>
            </a:r>
            <a:r>
              <a:rPr lang="de-DE" sz="2000" dirty="0"/>
              <a:t>Option bei Kinder </a:t>
            </a:r>
          </a:p>
          <a:p>
            <a:pPr marL="228600" indent="-228600">
              <a:lnSpc>
                <a:spcPct val="110000"/>
              </a:lnSpc>
              <a:spcBef>
                <a:spcPts val="600"/>
              </a:spcBef>
              <a:buClr>
                <a:srgbClr val="009EE0"/>
              </a:buClr>
              <a:buFont typeface="Wingdings" pitchFamily="2" charset="2"/>
              <a:buChar char="§"/>
            </a:pPr>
            <a:r>
              <a:rPr lang="de-DE" sz="2000" b="1" dirty="0"/>
              <a:t>KH-Ersatzleistung </a:t>
            </a:r>
            <a:r>
              <a:rPr lang="de-DE" sz="2000" dirty="0"/>
              <a:t>bei nicht Inanspruchnahme 30 EUR</a:t>
            </a:r>
          </a:p>
        </p:txBody>
      </p:sp>
    </p:spTree>
    <p:extLst>
      <p:ext uri="{BB962C8B-B14F-4D97-AF65-F5344CB8AC3E}">
        <p14:creationId xmlns:p14="http://schemas.microsoft.com/office/powerpoint/2010/main" val="331471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Date Placeholder 2">
            <a:extLst>
              <a:ext uri="{FF2B5EF4-FFF2-40B4-BE49-F238E27FC236}">
                <a16:creationId xmlns:a16="http://schemas.microsoft.com/office/drawing/2014/main" id="{10538007-A7E6-436F-BED0-B29088C39E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08455" y="6562141"/>
            <a:ext cx="840581" cy="108000"/>
          </a:xfrm>
        </p:spPr>
        <p:txBody>
          <a:bodyPr vert="horz" lIns="0" tIns="0" rIns="0" bIns="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A4AB3C6-4015-2E43-AAB6-FB7BEF931EF5}" type="datetime1">
              <a:rPr lang="de-DE" sz="700" smtClean="0"/>
              <a:pPr>
                <a:lnSpc>
                  <a:spcPct val="90000"/>
                </a:lnSpc>
                <a:spcAft>
                  <a:spcPts val="600"/>
                </a:spcAft>
              </a:pPr>
              <a:t>11.08.2022</a:t>
            </a:fld>
            <a:endParaRPr lang="de-DE" sz="70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11441905" y="6562141"/>
            <a:ext cx="342107" cy="108000"/>
          </a:xfrm>
        </p:spPr>
        <p:txBody>
          <a:bodyPr vert="horz" lIns="0" tIns="0" rIns="0" bIns="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60D1AC8F-305F-F746-BCAA-C26251BD6E10}" type="slidenum">
              <a:rPr lang="de-DE" sz="700" smtClean="0"/>
              <a:pPr>
                <a:lnSpc>
                  <a:spcPct val="90000"/>
                </a:lnSpc>
                <a:spcAft>
                  <a:spcPts val="600"/>
                </a:spcAft>
              </a:pPr>
              <a:t>26</a:t>
            </a:fld>
            <a:endParaRPr lang="de-DE" sz="700"/>
          </a:p>
        </p:txBody>
      </p:sp>
      <p:pic>
        <p:nvPicPr>
          <p:cNvPr id="10" name="Grafik 9" descr="Chirurg und Kollegen im Operationssaal">
            <a:extLst>
              <a:ext uri="{FF2B5EF4-FFF2-40B4-BE49-F238E27FC236}">
                <a16:creationId xmlns:a16="http://schemas.microsoft.com/office/drawing/2014/main" id="{B09C7ECD-8DAF-404A-B1CD-793258D59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5" r="10135"/>
          <a:stretch/>
        </p:blipFill>
        <p:spPr>
          <a:xfrm>
            <a:off x="407988" y="1773238"/>
            <a:ext cx="5543550" cy="463527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feld 6"/>
          <p:cNvSpPr txBox="1"/>
          <p:nvPr/>
        </p:nvSpPr>
        <p:spPr bwMode="gray">
          <a:xfrm>
            <a:off x="407988" y="1345929"/>
            <a:ext cx="11376025" cy="216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de-DE" sz="1500" b="1" kern="1200">
                <a:latin typeface="+mn-lt"/>
                <a:ea typeface="+mn-ea"/>
                <a:cs typeface="+mn-cs"/>
              </a:rPr>
              <a:t>Konzept zur betrieblichen Krankenversicherung</a:t>
            </a:r>
          </a:p>
        </p:txBody>
      </p:sp>
      <p:sp>
        <p:nvSpPr>
          <p:cNvPr id="14" name="Inhaltsplatzhalter 4">
            <a:extLst>
              <a:ext uri="{FF2B5EF4-FFF2-40B4-BE49-F238E27FC236}">
                <a16:creationId xmlns:a16="http://schemas.microsoft.com/office/drawing/2014/main" id="{3658BAAD-68EA-4E5B-83C4-CD4FD46AD090}"/>
              </a:ext>
            </a:extLst>
          </p:cNvPr>
          <p:cNvSpPr txBox="1">
            <a:spLocks/>
          </p:cNvSpPr>
          <p:nvPr/>
        </p:nvSpPr>
        <p:spPr>
          <a:xfrm>
            <a:off x="616529" y="2291903"/>
            <a:ext cx="5257800" cy="392726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de-DE"/>
          </a:p>
        </p:txBody>
      </p:sp>
      <p:sp>
        <p:nvSpPr>
          <p:cNvPr id="13" name="Inhaltsplatzhalter 4">
            <a:extLst>
              <a:ext uri="{FF2B5EF4-FFF2-40B4-BE49-F238E27FC236}">
                <a16:creationId xmlns:a16="http://schemas.microsoft.com/office/drawing/2014/main" id="{190533BE-9604-4D7F-9C6A-54CB7A17D227}"/>
              </a:ext>
            </a:extLst>
          </p:cNvPr>
          <p:cNvSpPr txBox="1">
            <a:spLocks/>
          </p:cNvSpPr>
          <p:nvPr/>
        </p:nvSpPr>
        <p:spPr>
          <a:xfrm>
            <a:off x="616529" y="2291903"/>
            <a:ext cx="5257800" cy="392726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de-DE"/>
          </a:p>
        </p:txBody>
      </p:sp>
      <p:sp>
        <p:nvSpPr>
          <p:cNvPr id="11" name="Textfeld 2">
            <a:extLst>
              <a:ext uri="{FF2B5EF4-FFF2-40B4-BE49-F238E27FC236}">
                <a16:creationId xmlns:a16="http://schemas.microsoft.com/office/drawing/2014/main" id="{90854FDE-2B77-2449-9C3E-EA9F8FE7EF8C}"/>
              </a:ext>
            </a:extLst>
          </p:cNvPr>
          <p:cNvSpPr txBox="1"/>
          <p:nvPr/>
        </p:nvSpPr>
        <p:spPr bwMode="gray">
          <a:xfrm>
            <a:off x="6240463" y="1773238"/>
            <a:ext cx="5543550" cy="4608511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/>
          <a:p>
            <a:pPr marL="228600" indent="-228600">
              <a:lnSpc>
                <a:spcPct val="110000"/>
              </a:lnSpc>
              <a:spcBef>
                <a:spcPts val="600"/>
              </a:spcBef>
              <a:buClr>
                <a:srgbClr val="009EE0"/>
              </a:buClr>
              <a:buFont typeface="Wingdings" pitchFamily="2" charset="2"/>
              <a:buChar char="§"/>
            </a:pPr>
            <a:r>
              <a:rPr lang="de-DE" sz="2000" dirty="0"/>
              <a:t>Versorgung nach den </a:t>
            </a:r>
            <a:r>
              <a:rPr lang="de-DE" sz="2000" b="1" dirty="0"/>
              <a:t>besten und modernsten Behandlungsmethoden</a:t>
            </a:r>
          </a:p>
          <a:p>
            <a:pPr marL="228600" indent="-228600">
              <a:lnSpc>
                <a:spcPct val="110000"/>
              </a:lnSpc>
              <a:spcBef>
                <a:spcPts val="600"/>
              </a:spcBef>
              <a:buClr>
                <a:srgbClr val="009EE0"/>
              </a:buClr>
              <a:buFont typeface="Wingdings" pitchFamily="2" charset="2"/>
              <a:buChar char="§"/>
            </a:pPr>
            <a:r>
              <a:rPr lang="de-DE" sz="2000" b="1" dirty="0"/>
              <a:t>Unterbringung im Zweibettzimmer</a:t>
            </a:r>
            <a:endParaRPr lang="de-DE" sz="2000" dirty="0"/>
          </a:p>
          <a:p>
            <a:pPr marL="228600" indent="-228600">
              <a:lnSpc>
                <a:spcPct val="110000"/>
              </a:lnSpc>
              <a:spcBef>
                <a:spcPts val="600"/>
              </a:spcBef>
              <a:buClr>
                <a:srgbClr val="009EE0"/>
              </a:buClr>
              <a:buFont typeface="Wingdings" pitchFamily="2" charset="2"/>
              <a:buChar char="§"/>
            </a:pPr>
            <a:r>
              <a:rPr lang="de-DE" sz="2000" b="1" dirty="0"/>
              <a:t>Privatärztliche</a:t>
            </a:r>
            <a:r>
              <a:rPr lang="de-DE" sz="2000" dirty="0"/>
              <a:t> Behandlung</a:t>
            </a:r>
          </a:p>
          <a:p>
            <a:pPr marL="228600" indent="-228600">
              <a:lnSpc>
                <a:spcPct val="110000"/>
              </a:lnSpc>
              <a:spcBef>
                <a:spcPts val="600"/>
              </a:spcBef>
              <a:buClr>
                <a:srgbClr val="009EE0"/>
              </a:buClr>
              <a:buFont typeface="Wingdings" pitchFamily="2" charset="2"/>
              <a:buChar char="§"/>
            </a:pPr>
            <a:r>
              <a:rPr lang="de-DE" sz="2000" b="1" dirty="0"/>
              <a:t>Ambulante Operationen </a:t>
            </a:r>
            <a:r>
              <a:rPr lang="de-DE" sz="2000" dirty="0"/>
              <a:t>inkl. Aufnahme und Abschlussuntersuchung</a:t>
            </a:r>
          </a:p>
          <a:p>
            <a:pPr marL="228600" indent="-228600">
              <a:lnSpc>
                <a:spcPct val="110000"/>
              </a:lnSpc>
              <a:spcBef>
                <a:spcPts val="600"/>
              </a:spcBef>
              <a:buClr>
                <a:srgbClr val="009EE0"/>
              </a:buClr>
              <a:buFont typeface="Wingdings" pitchFamily="2" charset="2"/>
              <a:buChar char="§"/>
            </a:pPr>
            <a:r>
              <a:rPr lang="de-DE" sz="2000" b="1" dirty="0"/>
              <a:t>Ambulante Aufnahme- </a:t>
            </a:r>
            <a:r>
              <a:rPr lang="de-DE" sz="2000" dirty="0"/>
              <a:t>und</a:t>
            </a:r>
            <a:r>
              <a:rPr lang="de-DE" sz="2000" b="1" dirty="0"/>
              <a:t> Abschlussuntersuchung</a:t>
            </a:r>
          </a:p>
          <a:p>
            <a:pPr marL="228600" indent="-228600">
              <a:lnSpc>
                <a:spcPct val="110000"/>
              </a:lnSpc>
              <a:spcBef>
                <a:spcPts val="600"/>
              </a:spcBef>
              <a:buClr>
                <a:srgbClr val="009EE0"/>
              </a:buClr>
              <a:buFont typeface="Wingdings" pitchFamily="2" charset="2"/>
              <a:buChar char="§"/>
            </a:pPr>
            <a:r>
              <a:rPr lang="de-DE" sz="2000" b="1" dirty="0"/>
              <a:t>Keine Begrenzung </a:t>
            </a:r>
            <a:r>
              <a:rPr lang="de-DE" sz="2000" dirty="0"/>
              <a:t>auf die GOÄ</a:t>
            </a:r>
          </a:p>
          <a:p>
            <a:pPr marL="228600" indent="-228600">
              <a:lnSpc>
                <a:spcPct val="110000"/>
              </a:lnSpc>
              <a:spcBef>
                <a:spcPts val="600"/>
              </a:spcBef>
              <a:buClr>
                <a:srgbClr val="009EE0"/>
              </a:buClr>
              <a:buFont typeface="Wingdings" pitchFamily="2" charset="2"/>
              <a:buChar char="§"/>
            </a:pPr>
            <a:r>
              <a:rPr lang="de-DE" sz="2000" dirty="0"/>
              <a:t>Übernahme der </a:t>
            </a:r>
            <a:r>
              <a:rPr lang="de-DE" sz="2000" b="1" dirty="0"/>
              <a:t>GKV-Zuzahlungen</a:t>
            </a:r>
            <a:endParaRPr lang="de-DE" sz="2000" dirty="0"/>
          </a:p>
          <a:p>
            <a:pPr marL="228600" indent="-228600">
              <a:lnSpc>
                <a:spcPct val="110000"/>
              </a:lnSpc>
              <a:spcBef>
                <a:spcPts val="600"/>
              </a:spcBef>
              <a:buClr>
                <a:srgbClr val="009EE0"/>
              </a:buClr>
              <a:buFont typeface="Wingdings" pitchFamily="2" charset="2"/>
              <a:buChar char="§"/>
            </a:pPr>
            <a:r>
              <a:rPr lang="de-DE" sz="2000" dirty="0"/>
              <a:t>Übernahme der </a:t>
            </a:r>
            <a:r>
              <a:rPr lang="de-DE" sz="2000" b="1" dirty="0"/>
              <a:t>Transportkosten </a:t>
            </a:r>
          </a:p>
          <a:p>
            <a:pPr marL="228600" indent="-228600">
              <a:lnSpc>
                <a:spcPct val="110000"/>
              </a:lnSpc>
              <a:spcBef>
                <a:spcPts val="600"/>
              </a:spcBef>
              <a:buClr>
                <a:srgbClr val="009EE0"/>
              </a:buClr>
              <a:buFont typeface="Wingdings" pitchFamily="2" charset="2"/>
              <a:buChar char="§"/>
            </a:pPr>
            <a:r>
              <a:rPr lang="de-DE" sz="2000" b="1" dirty="0"/>
              <a:t>ROOMING IN </a:t>
            </a:r>
            <a:r>
              <a:rPr lang="de-DE" sz="2000" dirty="0"/>
              <a:t>Option bei Kinder </a:t>
            </a:r>
          </a:p>
          <a:p>
            <a:pPr marL="228600" indent="-228600">
              <a:lnSpc>
                <a:spcPct val="110000"/>
              </a:lnSpc>
              <a:spcBef>
                <a:spcPts val="600"/>
              </a:spcBef>
              <a:buClr>
                <a:srgbClr val="009EE0"/>
              </a:buClr>
              <a:buFont typeface="Wingdings" pitchFamily="2" charset="2"/>
              <a:buChar char="§"/>
            </a:pPr>
            <a:r>
              <a:rPr lang="de-DE" sz="2000" b="1" dirty="0"/>
              <a:t>KH-Ersatzleistung </a:t>
            </a:r>
            <a:r>
              <a:rPr lang="de-DE" sz="2000" dirty="0"/>
              <a:t>bei nicht Inanspruchnahme 15 EUR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8C43B7F6-17A5-B793-68F6-82B7205484A0}"/>
              </a:ext>
            </a:extLst>
          </p:cNvPr>
          <p:cNvSpPr txBox="1"/>
          <p:nvPr/>
        </p:nvSpPr>
        <p:spPr bwMode="gray">
          <a:xfrm>
            <a:off x="407988" y="333374"/>
            <a:ext cx="9864000" cy="6840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de-DE" sz="26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GET WELL COMFORT - KRANKENHAUS 2-BETT</a:t>
            </a:r>
            <a:endParaRPr lang="de-DE" sz="2600" kern="1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7550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 bwMode="gray">
          <a:xfrm>
            <a:off x="407988" y="333374"/>
            <a:ext cx="9864000" cy="6840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de-DE" sz="26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DAS KRANKENTAGEGELD</a:t>
            </a:r>
            <a:endParaRPr lang="de-DE" sz="2600" kern="120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9" name="Date Placeholder 2">
            <a:extLst>
              <a:ext uri="{FF2B5EF4-FFF2-40B4-BE49-F238E27FC236}">
                <a16:creationId xmlns:a16="http://schemas.microsoft.com/office/drawing/2014/main" id="{B343338E-3344-4EDE-9538-33E90E0AC4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08455" y="6562141"/>
            <a:ext cx="840581" cy="108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8A4AB3C6-4015-2E43-AAB6-FB7BEF931EF5}" type="datetime1">
              <a:rPr lang="de-DE" smtClean="0"/>
              <a:pPr>
                <a:spcAft>
                  <a:spcPts val="600"/>
                </a:spcAft>
              </a:pPr>
              <a:t>11.08.2022</a:t>
            </a:fld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11441905" y="6562141"/>
            <a:ext cx="342107" cy="108000"/>
          </a:xfrm>
        </p:spPr>
        <p:txBody>
          <a:bodyPr vert="horz" lIns="0" tIns="0" rIns="0" bIns="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60D1AC8F-305F-F746-BCAA-C26251BD6E10}" type="slidenum">
              <a:rPr lang="de-DE" sz="700" smtClean="0"/>
              <a:pPr>
                <a:lnSpc>
                  <a:spcPct val="90000"/>
                </a:lnSpc>
                <a:spcAft>
                  <a:spcPts val="600"/>
                </a:spcAft>
              </a:pPr>
              <a:t>27</a:t>
            </a:fld>
            <a:endParaRPr lang="de-DE" sz="70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96DD5CB9-944D-4FC8-B7F3-D0F6B6CBAD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" b="16596"/>
          <a:stretch/>
        </p:blipFill>
        <p:spPr>
          <a:xfrm>
            <a:off x="407988" y="1773238"/>
            <a:ext cx="5543550" cy="463527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feld 2">
            <a:extLst>
              <a:ext uri="{FF2B5EF4-FFF2-40B4-BE49-F238E27FC236}">
                <a16:creationId xmlns:a16="http://schemas.microsoft.com/office/drawing/2014/main" id="{F8249256-B16D-4C19-85B4-59714A603270}"/>
              </a:ext>
            </a:extLst>
          </p:cNvPr>
          <p:cNvSpPr txBox="1"/>
          <p:nvPr/>
        </p:nvSpPr>
        <p:spPr bwMode="gray">
          <a:xfrm>
            <a:off x="6240463" y="1773238"/>
            <a:ext cx="5543550" cy="46085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228600" indent="-228600">
              <a:lnSpc>
                <a:spcPct val="110000"/>
              </a:lnSpc>
              <a:spcBef>
                <a:spcPts val="600"/>
              </a:spcBef>
              <a:buClr>
                <a:srgbClr val="009EE0"/>
              </a:buClr>
              <a:buFont typeface="Wingdings" pitchFamily="2" charset="2"/>
              <a:buChar char="§"/>
              <a:defRPr/>
            </a:pPr>
            <a:r>
              <a:rPr lang="de-DE" sz="2000"/>
              <a:t>Gesundheitliche Probleme führen nicht zu finanziellen Sorgen</a:t>
            </a:r>
          </a:p>
          <a:p>
            <a:pPr marL="228600" indent="-228600">
              <a:lnSpc>
                <a:spcPct val="110000"/>
              </a:lnSpc>
              <a:spcBef>
                <a:spcPts val="600"/>
              </a:spcBef>
              <a:buClr>
                <a:srgbClr val="009EE0"/>
              </a:buClr>
              <a:buFont typeface="Wingdings" pitchFamily="2" charset="2"/>
              <a:buChar char="§"/>
              <a:defRPr/>
            </a:pPr>
            <a:r>
              <a:rPr lang="de-DE" sz="2000" b="1"/>
              <a:t>Kompensation von Verdienstausfall </a:t>
            </a:r>
            <a:r>
              <a:rPr lang="de-DE" sz="2000"/>
              <a:t>bei längerer Arbeitsunfähigkeit</a:t>
            </a:r>
          </a:p>
          <a:p>
            <a:pPr marL="228600" indent="-228600">
              <a:lnSpc>
                <a:spcPct val="110000"/>
              </a:lnSpc>
              <a:spcBef>
                <a:spcPts val="600"/>
              </a:spcBef>
              <a:buClr>
                <a:srgbClr val="009EE0"/>
              </a:buClr>
              <a:buFont typeface="Wingdings" pitchFamily="2" charset="2"/>
              <a:buChar char="§"/>
              <a:defRPr/>
            </a:pPr>
            <a:r>
              <a:rPr lang="de-DE" sz="2000"/>
              <a:t>Keine Wartezeiten</a:t>
            </a:r>
          </a:p>
          <a:p>
            <a:pPr marL="228600" indent="-228600">
              <a:lnSpc>
                <a:spcPct val="110000"/>
              </a:lnSpc>
              <a:spcBef>
                <a:spcPts val="600"/>
              </a:spcBef>
              <a:buClr>
                <a:srgbClr val="009EE0"/>
              </a:buClr>
              <a:buFont typeface="Wingdings" pitchFamily="2" charset="2"/>
              <a:buChar char="§"/>
              <a:defRPr/>
            </a:pPr>
            <a:r>
              <a:rPr lang="de-DE" sz="2000"/>
              <a:t>Günstige Gruppenbeiträge</a:t>
            </a:r>
          </a:p>
          <a:p>
            <a:pPr marL="228600" indent="-228600">
              <a:lnSpc>
                <a:spcPct val="110000"/>
              </a:lnSpc>
              <a:spcBef>
                <a:spcPts val="600"/>
              </a:spcBef>
              <a:buClr>
                <a:srgbClr val="009EE0"/>
              </a:buClr>
              <a:buFont typeface="Wingdings" pitchFamily="2" charset="2"/>
              <a:buChar char="§"/>
              <a:defRPr/>
            </a:pPr>
            <a:r>
              <a:rPr lang="de-DE" sz="2000"/>
              <a:t>Keine Gesundheitsprüfung</a:t>
            </a:r>
          </a:p>
        </p:txBody>
      </p:sp>
      <p:sp>
        <p:nvSpPr>
          <p:cNvPr id="7" name="Textfeld 6"/>
          <p:cNvSpPr txBox="1"/>
          <p:nvPr/>
        </p:nvSpPr>
        <p:spPr bwMode="gray">
          <a:xfrm>
            <a:off x="407988" y="1345929"/>
            <a:ext cx="11376025" cy="216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de-DE" sz="1500" b="1"/>
              <a:t>Konzept zur betrieblichen Krankenversicherung</a:t>
            </a:r>
          </a:p>
        </p:txBody>
      </p:sp>
      <p:sp>
        <p:nvSpPr>
          <p:cNvPr id="14" name="Inhaltsplatzhalter 4">
            <a:extLst>
              <a:ext uri="{FF2B5EF4-FFF2-40B4-BE49-F238E27FC236}">
                <a16:creationId xmlns:a16="http://schemas.microsoft.com/office/drawing/2014/main" id="{3658BAAD-68EA-4E5B-83C4-CD4FD46AD090}"/>
              </a:ext>
            </a:extLst>
          </p:cNvPr>
          <p:cNvSpPr txBox="1">
            <a:spLocks/>
          </p:cNvSpPr>
          <p:nvPr/>
        </p:nvSpPr>
        <p:spPr>
          <a:xfrm>
            <a:off x="616529" y="2291903"/>
            <a:ext cx="5257800" cy="392726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139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 bwMode="gray">
          <a:xfrm>
            <a:off x="407988" y="333374"/>
            <a:ext cx="9864000" cy="6840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de-DE" sz="26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AUSLANDSREISE</a:t>
            </a:r>
          </a:p>
        </p:txBody>
      </p:sp>
      <p:sp>
        <p:nvSpPr>
          <p:cNvPr id="23" name="Date Placeholder 2">
            <a:extLst>
              <a:ext uri="{FF2B5EF4-FFF2-40B4-BE49-F238E27FC236}">
                <a16:creationId xmlns:a16="http://schemas.microsoft.com/office/drawing/2014/main" id="{C640FE94-64A9-4241-9561-BE61A82A0F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08455" y="6562141"/>
            <a:ext cx="840581" cy="108000"/>
          </a:xfrm>
        </p:spPr>
        <p:txBody>
          <a:bodyPr vert="horz" lIns="0" tIns="0" rIns="0" bIns="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A4AB3C6-4015-2E43-AAB6-FB7BEF931EF5}" type="datetime1">
              <a:rPr lang="de-DE" sz="700" smtClean="0"/>
              <a:pPr>
                <a:lnSpc>
                  <a:spcPct val="90000"/>
                </a:lnSpc>
                <a:spcAft>
                  <a:spcPts val="600"/>
                </a:spcAft>
              </a:pPr>
              <a:t>11.08.2022</a:t>
            </a:fld>
            <a:endParaRPr lang="de-DE" sz="70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11441905" y="6562141"/>
            <a:ext cx="342107" cy="108000"/>
          </a:xfrm>
        </p:spPr>
        <p:txBody>
          <a:bodyPr vert="horz" lIns="0" tIns="0" rIns="0" bIns="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60D1AC8F-305F-F746-BCAA-C26251BD6E10}" type="slidenum">
              <a:rPr lang="de-DE" sz="700" smtClean="0"/>
              <a:pPr>
                <a:lnSpc>
                  <a:spcPct val="90000"/>
                </a:lnSpc>
                <a:spcAft>
                  <a:spcPts val="600"/>
                </a:spcAft>
              </a:pPr>
              <a:t>28</a:t>
            </a:fld>
            <a:endParaRPr lang="de-DE" sz="700"/>
          </a:p>
        </p:txBody>
      </p:sp>
      <p:pic>
        <p:nvPicPr>
          <p:cNvPr id="5" name="Grafik 4" descr="Ein Bild, das Himmel, draußen, Stadt, Distanz enthält.&#10;&#10;Automatisch generierte Beschreibung">
            <a:extLst>
              <a:ext uri="{FF2B5EF4-FFF2-40B4-BE49-F238E27FC236}">
                <a16:creationId xmlns:a16="http://schemas.microsoft.com/office/drawing/2014/main" id="{F22BB343-1F07-4FF5-BC0B-8F230322C7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740" r="11680" b="2"/>
          <a:stretch/>
        </p:blipFill>
        <p:spPr>
          <a:xfrm>
            <a:off x="407988" y="1773238"/>
            <a:ext cx="5543550" cy="463527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feld 2">
            <a:extLst>
              <a:ext uri="{FF2B5EF4-FFF2-40B4-BE49-F238E27FC236}">
                <a16:creationId xmlns:a16="http://schemas.microsoft.com/office/drawing/2014/main" id="{EB97EF70-FDDF-44B4-BB13-60C27BA2395F}"/>
              </a:ext>
            </a:extLst>
          </p:cNvPr>
          <p:cNvSpPr txBox="1"/>
          <p:nvPr/>
        </p:nvSpPr>
        <p:spPr bwMode="gray">
          <a:xfrm>
            <a:off x="6240463" y="1773238"/>
            <a:ext cx="5543550" cy="46085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228600" indent="-228600">
              <a:lnSpc>
                <a:spcPct val="110000"/>
              </a:lnSpc>
              <a:spcBef>
                <a:spcPts val="600"/>
              </a:spcBef>
              <a:buClr>
                <a:srgbClr val="009EE0"/>
              </a:buClr>
              <a:buFont typeface="Wingdings" pitchFamily="2" charset="2"/>
              <a:buChar char="§"/>
              <a:defRPr/>
            </a:pPr>
            <a:r>
              <a:rPr lang="de-DE" sz="2000" b="1"/>
              <a:t>Wertvoller Gesundheitsschutz im Urlaub </a:t>
            </a:r>
            <a:r>
              <a:rPr lang="de-DE" sz="2000"/>
              <a:t>– Heil- und Zahnbehandlungen, Reiseschutzimpfungen, Rücktransporte</a:t>
            </a:r>
          </a:p>
          <a:p>
            <a:pPr marL="228600" indent="-228600">
              <a:lnSpc>
                <a:spcPct val="110000"/>
              </a:lnSpc>
              <a:spcBef>
                <a:spcPts val="600"/>
              </a:spcBef>
              <a:buClr>
                <a:srgbClr val="009EE0"/>
              </a:buClr>
              <a:buFont typeface="Wingdings" pitchFamily="2" charset="2"/>
              <a:buChar char="§"/>
              <a:defRPr/>
            </a:pPr>
            <a:r>
              <a:rPr lang="de-DE" sz="2000"/>
              <a:t>Verzicht auf separate Auslandsreiseversicherung</a:t>
            </a:r>
          </a:p>
          <a:p>
            <a:pPr marL="228600" indent="-228600">
              <a:lnSpc>
                <a:spcPct val="110000"/>
              </a:lnSpc>
              <a:spcBef>
                <a:spcPts val="600"/>
              </a:spcBef>
              <a:buClr>
                <a:srgbClr val="009EE0"/>
              </a:buClr>
              <a:buFont typeface="Wingdings" pitchFamily="2" charset="2"/>
              <a:buChar char="§"/>
              <a:defRPr/>
            </a:pPr>
            <a:r>
              <a:rPr lang="de-DE" sz="2000"/>
              <a:t>Keine Gesundheitsprüfung</a:t>
            </a:r>
          </a:p>
          <a:p>
            <a:pPr marL="228600" indent="-228600">
              <a:lnSpc>
                <a:spcPct val="110000"/>
              </a:lnSpc>
              <a:spcBef>
                <a:spcPts val="600"/>
              </a:spcBef>
              <a:buClr>
                <a:srgbClr val="009EE0"/>
              </a:buClr>
              <a:buFont typeface="Wingdings" pitchFamily="2" charset="2"/>
              <a:buChar char="§"/>
              <a:defRPr/>
            </a:pPr>
            <a:r>
              <a:rPr lang="de-DE" sz="2000"/>
              <a:t>Günstige Gruppenbeiträge auch bei Arbeitnehmer-finanzierter bKV</a:t>
            </a:r>
          </a:p>
        </p:txBody>
      </p:sp>
      <p:sp>
        <p:nvSpPr>
          <p:cNvPr id="7" name="Textfeld 6"/>
          <p:cNvSpPr txBox="1"/>
          <p:nvPr/>
        </p:nvSpPr>
        <p:spPr bwMode="gray">
          <a:xfrm>
            <a:off x="407988" y="1345929"/>
            <a:ext cx="11376025" cy="216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de-DE" sz="1500" b="1" kern="1200">
                <a:latin typeface="+mn-lt"/>
                <a:ea typeface="+mn-ea"/>
                <a:cs typeface="+mn-cs"/>
              </a:rPr>
              <a:t>Konzept zur betrieblichen Krankenversicherung</a:t>
            </a:r>
          </a:p>
        </p:txBody>
      </p:sp>
      <p:sp>
        <p:nvSpPr>
          <p:cNvPr id="14" name="Inhaltsplatzhalter 4">
            <a:extLst>
              <a:ext uri="{FF2B5EF4-FFF2-40B4-BE49-F238E27FC236}">
                <a16:creationId xmlns:a16="http://schemas.microsoft.com/office/drawing/2014/main" id="{3658BAAD-68EA-4E5B-83C4-CD4FD46AD090}"/>
              </a:ext>
            </a:extLst>
          </p:cNvPr>
          <p:cNvSpPr txBox="1">
            <a:spLocks/>
          </p:cNvSpPr>
          <p:nvPr/>
        </p:nvSpPr>
        <p:spPr>
          <a:xfrm>
            <a:off x="616529" y="2291903"/>
            <a:ext cx="5257800" cy="392726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799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9087EC03-2B3A-4A59-97C2-618B70FADD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3707" y="915914"/>
            <a:ext cx="9803805" cy="5514761"/>
          </a:xfrm>
          <a:prstGeom prst="rect">
            <a:avLst/>
          </a:prstGeom>
        </p:spPr>
      </p:pic>
      <p:sp>
        <p:nvSpPr>
          <p:cNvPr id="6" name="Textplatzhalter 5">
            <a:extLst>
              <a:ext uri="{FF2B5EF4-FFF2-40B4-BE49-F238E27FC236}">
                <a16:creationId xmlns:a16="http://schemas.microsoft.com/office/drawing/2014/main" id="{7D58F4CA-D2F8-4DBA-AED5-A9B9FC6A163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8142" y="3156504"/>
            <a:ext cx="3728244" cy="1409700"/>
          </a:xfrm>
        </p:spPr>
        <p:txBody>
          <a:bodyPr/>
          <a:lstStyle/>
          <a:p>
            <a:r>
              <a:rPr lang="de-DE" b="1">
                <a:solidFill>
                  <a:srgbClr val="FFFFFF"/>
                </a:solidFill>
              </a:rPr>
              <a:t>So erreichen Sie uns:</a:t>
            </a:r>
          </a:p>
          <a:p>
            <a:r>
              <a:rPr lang="de-DE">
                <a:solidFill>
                  <a:srgbClr val="FFFFFF"/>
                </a:solidFill>
              </a:rPr>
              <a:t>0202 438 3995</a:t>
            </a:r>
            <a:br>
              <a:rPr lang="de-DE"/>
            </a:br>
            <a:r>
              <a:rPr lang="de-DE">
                <a:solidFill>
                  <a:srgbClr val="FFFFFF"/>
                </a:solidFill>
              </a:rPr>
              <a:t>competencecenter-firmenkunden@barmenia.de</a:t>
            </a:r>
          </a:p>
          <a:p>
            <a:r>
              <a:rPr lang="de-DE">
                <a:solidFill>
                  <a:srgbClr val="FFFFFF"/>
                </a:solidFill>
              </a:rPr>
              <a:t>Barmenia Versicherungen</a:t>
            </a:r>
            <a:br>
              <a:rPr lang="de-DE">
                <a:solidFill>
                  <a:srgbClr val="FFFFFF"/>
                </a:solidFill>
              </a:rPr>
            </a:br>
            <a:r>
              <a:rPr lang="de-DE">
                <a:solidFill>
                  <a:srgbClr val="FFFFFF"/>
                </a:solidFill>
              </a:rPr>
              <a:t>Barmenia-Allee 1</a:t>
            </a:r>
            <a:br>
              <a:rPr lang="de-DE">
                <a:solidFill>
                  <a:srgbClr val="FFFFFF"/>
                </a:solidFill>
              </a:rPr>
            </a:br>
            <a:r>
              <a:rPr lang="de-DE">
                <a:solidFill>
                  <a:srgbClr val="FFFFFF"/>
                </a:solidFill>
              </a:rPr>
              <a:t>42119 Wuppertal</a:t>
            </a:r>
          </a:p>
          <a:p>
            <a:r>
              <a:rPr lang="de-DE">
                <a:solidFill>
                  <a:srgbClr val="FFFFFF"/>
                </a:solidFill>
              </a:rPr>
              <a:t>www.barmenia-firmenloesungen.de</a:t>
            </a:r>
            <a:endParaRPr lang="de-DE">
              <a:solidFill>
                <a:srgbClr val="CDFF00"/>
              </a:solidFill>
            </a:endParaRPr>
          </a:p>
          <a:p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2230EE6B-8F0C-4566-91C2-D19985DCA7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08142" y="2271161"/>
            <a:ext cx="3360738" cy="725486"/>
          </a:xfrm>
        </p:spPr>
        <p:txBody>
          <a:bodyPr/>
          <a:lstStyle/>
          <a:p>
            <a:r>
              <a:rPr lang="de-DE">
                <a:solidFill>
                  <a:srgbClr val="CDFF00"/>
                </a:solidFill>
              </a:rPr>
              <a:t>Competence Center Firmenkunden</a:t>
            </a:r>
          </a:p>
        </p:txBody>
      </p:sp>
      <p:pic>
        <p:nvPicPr>
          <p:cNvPr id="9" name="Bildplatzhalter 8">
            <a:extLst>
              <a:ext uri="{FF2B5EF4-FFF2-40B4-BE49-F238E27FC236}">
                <a16:creationId xmlns:a16="http://schemas.microsoft.com/office/drawing/2014/main" id="{8F7E18E8-9BFE-4AFB-9F0B-71F640244E4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/>
          <a:srcRect l="1" t="44" r="597" b="29734"/>
          <a:stretch/>
        </p:blipFill>
        <p:spPr>
          <a:xfrm>
            <a:off x="6920013" y="1816524"/>
            <a:ext cx="2644969" cy="3504562"/>
          </a:xfrm>
          <a:prstGeom prst="rect">
            <a:avLst/>
          </a:prstGeom>
        </p:spPr>
      </p:pic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C5F9A8B9-2420-4D03-8CC2-EA25F93B3B4A}"/>
              </a:ext>
            </a:extLst>
          </p:cNvPr>
          <p:cNvSpPr/>
          <p:nvPr/>
        </p:nvSpPr>
        <p:spPr>
          <a:xfrm>
            <a:off x="6728900" y="6221696"/>
            <a:ext cx="4379672" cy="407952"/>
          </a:xfrm>
          <a:prstGeom prst="roundRect">
            <a:avLst/>
          </a:prstGeom>
          <a:solidFill>
            <a:srgbClr val="CD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algn="l">
              <a:lnSpc>
                <a:spcPct val="110000"/>
              </a:lnSpc>
              <a:spcBef>
                <a:spcPts val="600"/>
              </a:spcBef>
            </a:pPr>
            <a:r>
              <a:rPr lang="de-DE" sz="2000">
                <a:solidFill>
                  <a:schemeClr val="tx1"/>
                </a:solidFill>
              </a:rPr>
              <a:t>Mehr Informationen auf wellyou.barmenia.de</a:t>
            </a:r>
          </a:p>
        </p:txBody>
      </p:sp>
    </p:spTree>
    <p:extLst>
      <p:ext uri="{BB962C8B-B14F-4D97-AF65-F5344CB8AC3E}">
        <p14:creationId xmlns:p14="http://schemas.microsoft.com/office/powerpoint/2010/main" val="169923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77D6AB-7085-4C71-82CC-17322BCC0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Herausforderung der Unternehmen: Erhöhte </a:t>
            </a:r>
            <a:r>
              <a:rPr lang="de-DE" err="1"/>
              <a:t>bKV</a:t>
            </a:r>
            <a:r>
              <a:rPr lang="de-DE"/>
              <a:t>-Nachfrage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23BC5FB-D6F6-44B1-A466-AA0F8A270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5420D-2E27-4D39-BE52-261C64130D91}" type="datetime1">
              <a:rPr lang="de-DE" smtClean="0"/>
              <a:t>11.08.2022</a:t>
            </a:fld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AD5B77A-7F46-460A-8A91-BDB4FC634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43CC-5C95-4899-A53E-B5A0898FD6B6}" type="slidenum">
              <a:rPr lang="de-DE" smtClean="0"/>
              <a:pPr/>
              <a:t>3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0AED2121-4044-4468-AF47-97B09707105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647DC76A-8F35-4DBF-8574-DA77CAF917F2}"/>
              </a:ext>
            </a:extLst>
          </p:cNvPr>
          <p:cNvSpPr/>
          <p:nvPr/>
        </p:nvSpPr>
        <p:spPr>
          <a:xfrm>
            <a:off x="407988" y="1277585"/>
            <a:ext cx="3831503" cy="243741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/>
          <a:lstStyle/>
          <a:p>
            <a:pPr algn="l">
              <a:spcBef>
                <a:spcPts val="600"/>
              </a:spcBef>
            </a:pPr>
            <a:r>
              <a:rPr lang="de-DE" sz="5400" b="1">
                <a:solidFill>
                  <a:schemeClr val="bg1"/>
                </a:solidFill>
              </a:rPr>
              <a:t>75%</a:t>
            </a:r>
            <a:br>
              <a:rPr lang="de-DE" sz="2000">
                <a:solidFill>
                  <a:schemeClr val="bg1"/>
                </a:solidFill>
              </a:rPr>
            </a:br>
            <a:r>
              <a:rPr lang="de-DE" sz="2000">
                <a:solidFill>
                  <a:schemeClr val="bg1"/>
                </a:solidFill>
              </a:rPr>
              <a:t>der Unternehmen sehen eine </a:t>
            </a:r>
            <a:r>
              <a:rPr lang="de-DE" sz="2000" err="1">
                <a:solidFill>
                  <a:schemeClr val="bg1"/>
                </a:solidFill>
              </a:rPr>
              <a:t>bKV</a:t>
            </a:r>
            <a:r>
              <a:rPr lang="de-DE" sz="2000">
                <a:solidFill>
                  <a:schemeClr val="bg1"/>
                </a:solidFill>
              </a:rPr>
              <a:t> als Top 3-Instrument bei der Mitarbeiterbindung an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1B0EC6B0-DB64-4DBD-9950-C8B942E72441}"/>
              </a:ext>
            </a:extLst>
          </p:cNvPr>
          <p:cNvSpPr/>
          <p:nvPr/>
        </p:nvSpPr>
        <p:spPr>
          <a:xfrm>
            <a:off x="407988" y="3867396"/>
            <a:ext cx="3831503" cy="243741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/>
          <a:lstStyle/>
          <a:p>
            <a:pPr algn="l">
              <a:lnSpc>
                <a:spcPct val="110000"/>
              </a:lnSpc>
              <a:spcBef>
                <a:spcPts val="600"/>
              </a:spcBef>
            </a:pPr>
            <a:r>
              <a:rPr lang="de-DE" sz="5400" b="1" dirty="0">
                <a:solidFill>
                  <a:schemeClr val="tx1"/>
                </a:solidFill>
              </a:rPr>
              <a:t>1,458 </a:t>
            </a:r>
            <a:r>
              <a:rPr lang="de-DE" sz="5400" b="1" dirty="0" err="1">
                <a:solidFill>
                  <a:schemeClr val="tx1"/>
                </a:solidFill>
              </a:rPr>
              <a:t>Mio</a:t>
            </a:r>
            <a:br>
              <a:rPr lang="de-DE" sz="2000" dirty="0">
                <a:solidFill>
                  <a:schemeClr val="tx1"/>
                </a:solidFill>
              </a:rPr>
            </a:br>
            <a:r>
              <a:rPr lang="de-DE" sz="2000" dirty="0">
                <a:solidFill>
                  <a:schemeClr val="tx1"/>
                </a:solidFill>
              </a:rPr>
              <a:t>offene Stellen in Deutschland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A0062808-09F0-45B5-8559-2E23FECF2721}"/>
              </a:ext>
            </a:extLst>
          </p:cNvPr>
          <p:cNvSpPr/>
          <p:nvPr/>
        </p:nvSpPr>
        <p:spPr>
          <a:xfrm>
            <a:off x="4348617" y="1277584"/>
            <a:ext cx="3831503" cy="2437411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/>
          <a:lstStyle/>
          <a:p>
            <a:pPr algn="l">
              <a:spcBef>
                <a:spcPts val="600"/>
              </a:spcBef>
            </a:pPr>
            <a:r>
              <a:rPr lang="de-DE" sz="5400" b="1">
                <a:solidFill>
                  <a:schemeClr val="bg1"/>
                </a:solidFill>
              </a:rPr>
              <a:t>44%</a:t>
            </a:r>
            <a:br>
              <a:rPr lang="de-DE" sz="2000">
                <a:solidFill>
                  <a:schemeClr val="bg1"/>
                </a:solidFill>
              </a:rPr>
            </a:br>
            <a:r>
              <a:rPr lang="de-DE" sz="1900">
                <a:solidFill>
                  <a:schemeClr val="bg1"/>
                </a:solidFill>
              </a:rPr>
              <a:t>der Unternehmen haben Schwierigkeiten bei der Stellenbesetzung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7C6DBFBB-D82A-4900-999E-E73CF56F61DC}"/>
              </a:ext>
            </a:extLst>
          </p:cNvPr>
          <p:cNvSpPr/>
          <p:nvPr/>
        </p:nvSpPr>
        <p:spPr>
          <a:xfrm>
            <a:off x="8289244" y="1277584"/>
            <a:ext cx="3831503" cy="2437411"/>
          </a:xfrm>
          <a:prstGeom prst="rect">
            <a:avLst/>
          </a:prstGeom>
          <a:solidFill>
            <a:srgbClr val="006E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/>
          <a:lstStyle/>
          <a:p>
            <a:pPr algn="l">
              <a:spcBef>
                <a:spcPts val="600"/>
              </a:spcBef>
            </a:pPr>
            <a:r>
              <a:rPr lang="de-DE" sz="5400" b="1">
                <a:solidFill>
                  <a:schemeClr val="bg1"/>
                </a:solidFill>
              </a:rPr>
              <a:t>55%</a:t>
            </a:r>
            <a:br>
              <a:rPr lang="de-DE" sz="2000">
                <a:solidFill>
                  <a:schemeClr val="bg1"/>
                </a:solidFill>
              </a:rPr>
            </a:br>
            <a:r>
              <a:rPr lang="de-DE" sz="2000">
                <a:solidFill>
                  <a:schemeClr val="bg1"/>
                </a:solidFill>
              </a:rPr>
              <a:t>der Arbeitgeber sehen ihre größte Herausforderung in der demografischen Entwicklung </a:t>
            </a:r>
            <a:br>
              <a:rPr lang="de-DE" sz="2000">
                <a:solidFill>
                  <a:schemeClr val="bg1"/>
                </a:solidFill>
              </a:rPr>
            </a:br>
            <a:r>
              <a:rPr lang="de-DE" sz="1400">
                <a:solidFill>
                  <a:schemeClr val="bg1"/>
                </a:solidFill>
              </a:rPr>
              <a:t>(bis 2035 geht die Zahl der AN um bis zu 6 Mio. zurück)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AABBEB35-1BC0-40E9-90BF-EEBAA74F586A}"/>
              </a:ext>
            </a:extLst>
          </p:cNvPr>
          <p:cNvSpPr/>
          <p:nvPr/>
        </p:nvSpPr>
        <p:spPr>
          <a:xfrm>
            <a:off x="4348617" y="3867395"/>
            <a:ext cx="3831503" cy="2437411"/>
          </a:xfrm>
          <a:prstGeom prst="rect">
            <a:avLst/>
          </a:prstGeom>
          <a:solidFill>
            <a:srgbClr val="CD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/>
          <a:lstStyle/>
          <a:p>
            <a:pPr algn="l">
              <a:spcBef>
                <a:spcPts val="600"/>
              </a:spcBef>
            </a:pPr>
            <a:r>
              <a:rPr lang="de-DE" sz="5400" b="1" dirty="0">
                <a:solidFill>
                  <a:schemeClr val="tx1"/>
                </a:solidFill>
              </a:rPr>
              <a:t>&gt;90%</a:t>
            </a:r>
            <a:br>
              <a:rPr lang="de-DE" sz="2000" dirty="0">
                <a:solidFill>
                  <a:schemeClr val="tx1"/>
                </a:solidFill>
              </a:rPr>
            </a:br>
            <a:r>
              <a:rPr lang="de-DE" sz="2000" dirty="0">
                <a:solidFill>
                  <a:schemeClr val="tx1"/>
                </a:solidFill>
              </a:rPr>
              <a:t>der offenen Stellen sind in Betrieben mit unter 500 MA zu finden.</a:t>
            </a:r>
            <a:br>
              <a:rPr lang="de-DE" sz="2000" dirty="0">
                <a:solidFill>
                  <a:schemeClr val="tx1"/>
                </a:solidFill>
              </a:rPr>
            </a:br>
            <a:r>
              <a:rPr lang="de-DE" sz="1400" dirty="0">
                <a:solidFill>
                  <a:schemeClr val="tx1"/>
                </a:solidFill>
              </a:rPr>
              <a:t>(davon knapp die Hälfte in Betrieben bis zu 19 MA)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0F9E4355-95C3-4784-A354-17CA868A843E}"/>
              </a:ext>
            </a:extLst>
          </p:cNvPr>
          <p:cNvSpPr/>
          <p:nvPr/>
        </p:nvSpPr>
        <p:spPr>
          <a:xfrm>
            <a:off x="8289245" y="3867394"/>
            <a:ext cx="3831503" cy="2437411"/>
          </a:xfrm>
          <a:prstGeom prst="rect">
            <a:avLst/>
          </a:prstGeom>
          <a:solidFill>
            <a:srgbClr val="FFCD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/>
          <a:lstStyle/>
          <a:p>
            <a:pPr algn="l">
              <a:spcBef>
                <a:spcPts val="600"/>
              </a:spcBef>
            </a:pPr>
            <a:r>
              <a:rPr lang="de-DE" sz="5400" b="1">
                <a:solidFill>
                  <a:schemeClr val="tx1"/>
                </a:solidFill>
              </a:rPr>
              <a:t>45%</a:t>
            </a:r>
            <a:br>
              <a:rPr lang="de-DE" sz="2000">
                <a:solidFill>
                  <a:schemeClr val="tx1"/>
                </a:solidFill>
              </a:rPr>
            </a:br>
            <a:r>
              <a:rPr lang="de-DE" sz="2000">
                <a:solidFill>
                  <a:schemeClr val="tx1"/>
                </a:solidFill>
              </a:rPr>
              <a:t>der Arbeitgeber geben auf die Frage nach ihren größten Herausforderungen „Fehlzeiten / Krankheiten von Mitarbeitern“ an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BB6CFC1-F259-4222-B09B-7E0A2DF8E2DD}"/>
              </a:ext>
            </a:extLst>
          </p:cNvPr>
          <p:cNvSpPr txBox="1"/>
          <p:nvPr/>
        </p:nvSpPr>
        <p:spPr>
          <a:xfrm>
            <a:off x="10723687" y="6341364"/>
            <a:ext cx="1397061" cy="14250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</a:pPr>
            <a:r>
              <a:rPr lang="de-DE" sz="1100"/>
              <a:t>Quelle: dpa Infografik 2019</a:t>
            </a:r>
          </a:p>
        </p:txBody>
      </p:sp>
    </p:spTree>
    <p:extLst>
      <p:ext uri="{BB962C8B-B14F-4D97-AF65-F5344CB8AC3E}">
        <p14:creationId xmlns:p14="http://schemas.microsoft.com/office/powerpoint/2010/main" val="2465703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platzhalter 7" descr="Junger Mann im Büro">
            <a:extLst>
              <a:ext uri="{FF2B5EF4-FFF2-40B4-BE49-F238E27FC236}">
                <a16:creationId xmlns:a16="http://schemas.microsoft.com/office/drawing/2014/main" id="{BDD25BAB-713D-450A-BF5D-722097308D3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7" r="20717"/>
          <a:stretch/>
        </p:blipFill>
        <p:spPr>
          <a:xfrm>
            <a:off x="5951538" y="0"/>
            <a:ext cx="6240462" cy="6858000"/>
          </a:xfrm>
        </p:spPr>
      </p:pic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0AB0114-A6D7-5843-A7F9-7A51F6B6716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8BD4B411-75AD-45C5-ACC8-065D9348DA00}" type="datetime1">
              <a:rPr lang="de-DE" smtClean="0"/>
              <a:t>11.08.2022</a:t>
            </a:fld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DEF03B0-A982-3D4D-AE4D-2C6AD04A49E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8C043CC-5C95-4899-A53E-B5A0898FD6B6}" type="slidenum">
              <a:rPr lang="de-DE" smtClean="0"/>
              <a:pPr/>
              <a:t>4</a:t>
            </a:fld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CD31E07-ABE3-4AD5-99D6-DB24B85A67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8379231" cy="6858000"/>
          </a:xfrm>
        </p:spPr>
        <p:txBody>
          <a:bodyPr anchor="t"/>
          <a:lstStyle/>
          <a:p>
            <a:r>
              <a:rPr lang="de-DE" b="0" dirty="0"/>
              <a:t>Was </a:t>
            </a:r>
            <a:r>
              <a:rPr lang="de-DE" dirty="0"/>
              <a:t>kann eine</a:t>
            </a:r>
            <a:r>
              <a:rPr lang="de-DE" b="0" dirty="0"/>
              <a:t> betriebliche Krankenversicherung?</a:t>
            </a:r>
          </a:p>
        </p:txBody>
      </p:sp>
      <p:sp>
        <p:nvSpPr>
          <p:cNvPr id="16" name="Freihandform: Form 15">
            <a:extLst>
              <a:ext uri="{FF2B5EF4-FFF2-40B4-BE49-F238E27FC236}">
                <a16:creationId xmlns:a16="http://schemas.microsoft.com/office/drawing/2014/main" id="{A0B1EA1A-0255-4661-ADCD-073442663A78}"/>
              </a:ext>
            </a:extLst>
          </p:cNvPr>
          <p:cNvSpPr>
            <a:spLocks noChangeAspect="1"/>
          </p:cNvSpPr>
          <p:nvPr/>
        </p:nvSpPr>
        <p:spPr>
          <a:xfrm>
            <a:off x="407988" y="1890484"/>
            <a:ext cx="728473" cy="504000"/>
          </a:xfrm>
          <a:custGeom>
            <a:avLst/>
            <a:gdLst>
              <a:gd name="connsiteX0" fmla="*/ 660826 w 738815"/>
              <a:gd name="connsiteY0" fmla="*/ 0 h 511155"/>
              <a:gd name="connsiteX1" fmla="*/ 715973 w 738815"/>
              <a:gd name="connsiteY1" fmla="*/ 22842 h 511155"/>
              <a:gd name="connsiteX2" fmla="*/ 715973 w 738815"/>
              <a:gd name="connsiteY2" fmla="*/ 133139 h 511155"/>
              <a:gd name="connsiteX3" fmla="*/ 364116 w 738815"/>
              <a:gd name="connsiteY3" fmla="*/ 484997 h 511155"/>
              <a:gd name="connsiteX4" fmla="*/ 363423 w 738815"/>
              <a:gd name="connsiteY4" fmla="*/ 485456 h 511155"/>
              <a:gd name="connsiteX5" fmla="*/ 362240 w 738815"/>
              <a:gd name="connsiteY5" fmla="*/ 488313 h 511155"/>
              <a:gd name="connsiteX6" fmla="*/ 251943 w 738815"/>
              <a:gd name="connsiteY6" fmla="*/ 488313 h 511155"/>
              <a:gd name="connsiteX7" fmla="*/ 22842 w 738815"/>
              <a:gd name="connsiteY7" fmla="*/ 259211 h 511155"/>
              <a:gd name="connsiteX8" fmla="*/ 22842 w 738815"/>
              <a:gd name="connsiteY8" fmla="*/ 148915 h 511155"/>
              <a:gd name="connsiteX9" fmla="*/ 133138 w 738815"/>
              <a:gd name="connsiteY9" fmla="*/ 148915 h 511155"/>
              <a:gd name="connsiteX10" fmla="*/ 306371 w 738815"/>
              <a:gd name="connsiteY10" fmla="*/ 322148 h 511155"/>
              <a:gd name="connsiteX11" fmla="*/ 605677 w 738815"/>
              <a:gd name="connsiteY11" fmla="*/ 22843 h 511155"/>
              <a:gd name="connsiteX12" fmla="*/ 660826 w 738815"/>
              <a:gd name="connsiteY12" fmla="*/ 0 h 51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8815" h="511155">
                <a:moveTo>
                  <a:pt x="660826" y="0"/>
                </a:moveTo>
                <a:cubicBezTo>
                  <a:pt x="680784" y="0"/>
                  <a:pt x="700744" y="7613"/>
                  <a:pt x="715973" y="22842"/>
                </a:cubicBezTo>
                <a:cubicBezTo>
                  <a:pt x="746430" y="53300"/>
                  <a:pt x="746430" y="102682"/>
                  <a:pt x="715973" y="133139"/>
                </a:cubicBezTo>
                <a:lnTo>
                  <a:pt x="364116" y="484997"/>
                </a:lnTo>
                <a:lnTo>
                  <a:pt x="363423" y="485456"/>
                </a:lnTo>
                <a:lnTo>
                  <a:pt x="362240" y="488313"/>
                </a:lnTo>
                <a:cubicBezTo>
                  <a:pt x="331782" y="518770"/>
                  <a:pt x="282400" y="518770"/>
                  <a:pt x="251943" y="488313"/>
                </a:cubicBezTo>
                <a:lnTo>
                  <a:pt x="22842" y="259211"/>
                </a:lnTo>
                <a:cubicBezTo>
                  <a:pt x="-7615" y="228754"/>
                  <a:pt x="-7615" y="179372"/>
                  <a:pt x="22842" y="148915"/>
                </a:cubicBezTo>
                <a:cubicBezTo>
                  <a:pt x="53299" y="118458"/>
                  <a:pt x="102681" y="118458"/>
                  <a:pt x="133138" y="148915"/>
                </a:cubicBezTo>
                <a:lnTo>
                  <a:pt x="306371" y="322148"/>
                </a:lnTo>
                <a:lnTo>
                  <a:pt x="605677" y="22843"/>
                </a:lnTo>
                <a:cubicBezTo>
                  <a:pt x="620905" y="7614"/>
                  <a:pt x="640865" y="-1"/>
                  <a:pt x="660826" y="0"/>
                </a:cubicBezTo>
                <a:close/>
              </a:path>
            </a:pathLst>
          </a:custGeom>
          <a:solidFill>
            <a:srgbClr val="CD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72000" rIns="108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10000"/>
              </a:lnSpc>
              <a:spcBef>
                <a:spcPts val="600"/>
              </a:spcBef>
            </a:pPr>
            <a:endParaRPr lang="de-DE" sz="1600"/>
          </a:p>
        </p:txBody>
      </p:sp>
      <p:sp>
        <p:nvSpPr>
          <p:cNvPr id="17" name="Freihandform: Form 16">
            <a:extLst>
              <a:ext uri="{FF2B5EF4-FFF2-40B4-BE49-F238E27FC236}">
                <a16:creationId xmlns:a16="http://schemas.microsoft.com/office/drawing/2014/main" id="{D93C5DEC-F7F0-4849-9DA1-95D2A8781CC9}"/>
              </a:ext>
            </a:extLst>
          </p:cNvPr>
          <p:cNvSpPr>
            <a:spLocks noChangeAspect="1"/>
          </p:cNvSpPr>
          <p:nvPr/>
        </p:nvSpPr>
        <p:spPr>
          <a:xfrm>
            <a:off x="407987" y="2770240"/>
            <a:ext cx="738815" cy="511155"/>
          </a:xfrm>
          <a:custGeom>
            <a:avLst/>
            <a:gdLst>
              <a:gd name="connsiteX0" fmla="*/ 660826 w 738815"/>
              <a:gd name="connsiteY0" fmla="*/ 0 h 511155"/>
              <a:gd name="connsiteX1" fmla="*/ 715973 w 738815"/>
              <a:gd name="connsiteY1" fmla="*/ 22842 h 511155"/>
              <a:gd name="connsiteX2" fmla="*/ 715973 w 738815"/>
              <a:gd name="connsiteY2" fmla="*/ 133139 h 511155"/>
              <a:gd name="connsiteX3" fmla="*/ 364116 w 738815"/>
              <a:gd name="connsiteY3" fmla="*/ 484997 h 511155"/>
              <a:gd name="connsiteX4" fmla="*/ 363423 w 738815"/>
              <a:gd name="connsiteY4" fmla="*/ 485456 h 511155"/>
              <a:gd name="connsiteX5" fmla="*/ 362240 w 738815"/>
              <a:gd name="connsiteY5" fmla="*/ 488313 h 511155"/>
              <a:gd name="connsiteX6" fmla="*/ 251943 w 738815"/>
              <a:gd name="connsiteY6" fmla="*/ 488313 h 511155"/>
              <a:gd name="connsiteX7" fmla="*/ 22842 w 738815"/>
              <a:gd name="connsiteY7" fmla="*/ 259211 h 511155"/>
              <a:gd name="connsiteX8" fmla="*/ 22842 w 738815"/>
              <a:gd name="connsiteY8" fmla="*/ 148915 h 511155"/>
              <a:gd name="connsiteX9" fmla="*/ 133138 w 738815"/>
              <a:gd name="connsiteY9" fmla="*/ 148915 h 511155"/>
              <a:gd name="connsiteX10" fmla="*/ 306371 w 738815"/>
              <a:gd name="connsiteY10" fmla="*/ 322148 h 511155"/>
              <a:gd name="connsiteX11" fmla="*/ 605677 w 738815"/>
              <a:gd name="connsiteY11" fmla="*/ 22843 h 511155"/>
              <a:gd name="connsiteX12" fmla="*/ 660826 w 738815"/>
              <a:gd name="connsiteY12" fmla="*/ 0 h 51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8815" h="511155">
                <a:moveTo>
                  <a:pt x="660826" y="0"/>
                </a:moveTo>
                <a:cubicBezTo>
                  <a:pt x="680784" y="0"/>
                  <a:pt x="700744" y="7613"/>
                  <a:pt x="715973" y="22842"/>
                </a:cubicBezTo>
                <a:cubicBezTo>
                  <a:pt x="746430" y="53300"/>
                  <a:pt x="746430" y="102682"/>
                  <a:pt x="715973" y="133139"/>
                </a:cubicBezTo>
                <a:lnTo>
                  <a:pt x="364116" y="484997"/>
                </a:lnTo>
                <a:lnTo>
                  <a:pt x="363423" y="485456"/>
                </a:lnTo>
                <a:lnTo>
                  <a:pt x="362240" y="488313"/>
                </a:lnTo>
                <a:cubicBezTo>
                  <a:pt x="331782" y="518770"/>
                  <a:pt x="282400" y="518770"/>
                  <a:pt x="251943" y="488313"/>
                </a:cubicBezTo>
                <a:lnTo>
                  <a:pt x="22842" y="259211"/>
                </a:lnTo>
                <a:cubicBezTo>
                  <a:pt x="-7615" y="228754"/>
                  <a:pt x="-7615" y="179372"/>
                  <a:pt x="22842" y="148915"/>
                </a:cubicBezTo>
                <a:cubicBezTo>
                  <a:pt x="53299" y="118458"/>
                  <a:pt x="102681" y="118458"/>
                  <a:pt x="133138" y="148915"/>
                </a:cubicBezTo>
                <a:lnTo>
                  <a:pt x="306371" y="322148"/>
                </a:lnTo>
                <a:lnTo>
                  <a:pt x="605677" y="22843"/>
                </a:lnTo>
                <a:cubicBezTo>
                  <a:pt x="620905" y="7614"/>
                  <a:pt x="640865" y="-1"/>
                  <a:pt x="660826" y="0"/>
                </a:cubicBezTo>
                <a:close/>
              </a:path>
            </a:pathLst>
          </a:custGeom>
          <a:solidFill>
            <a:srgbClr val="CD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72000" rIns="108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10000"/>
              </a:lnSpc>
              <a:spcBef>
                <a:spcPts val="600"/>
              </a:spcBef>
            </a:pPr>
            <a:endParaRPr lang="de-DE" sz="2000"/>
          </a:p>
        </p:txBody>
      </p:sp>
      <p:sp>
        <p:nvSpPr>
          <p:cNvPr id="18" name="Freihandform: Form 17">
            <a:extLst>
              <a:ext uri="{FF2B5EF4-FFF2-40B4-BE49-F238E27FC236}">
                <a16:creationId xmlns:a16="http://schemas.microsoft.com/office/drawing/2014/main" id="{4559514A-6C96-458F-8EF5-115E3616F96E}"/>
              </a:ext>
            </a:extLst>
          </p:cNvPr>
          <p:cNvSpPr>
            <a:spLocks noChangeAspect="1"/>
          </p:cNvSpPr>
          <p:nvPr/>
        </p:nvSpPr>
        <p:spPr>
          <a:xfrm>
            <a:off x="407986" y="3649996"/>
            <a:ext cx="738815" cy="511155"/>
          </a:xfrm>
          <a:custGeom>
            <a:avLst/>
            <a:gdLst>
              <a:gd name="connsiteX0" fmla="*/ 660826 w 738815"/>
              <a:gd name="connsiteY0" fmla="*/ 0 h 511155"/>
              <a:gd name="connsiteX1" fmla="*/ 715973 w 738815"/>
              <a:gd name="connsiteY1" fmla="*/ 22842 h 511155"/>
              <a:gd name="connsiteX2" fmla="*/ 715973 w 738815"/>
              <a:gd name="connsiteY2" fmla="*/ 133139 h 511155"/>
              <a:gd name="connsiteX3" fmla="*/ 364116 w 738815"/>
              <a:gd name="connsiteY3" fmla="*/ 484997 h 511155"/>
              <a:gd name="connsiteX4" fmla="*/ 363423 w 738815"/>
              <a:gd name="connsiteY4" fmla="*/ 485456 h 511155"/>
              <a:gd name="connsiteX5" fmla="*/ 362240 w 738815"/>
              <a:gd name="connsiteY5" fmla="*/ 488313 h 511155"/>
              <a:gd name="connsiteX6" fmla="*/ 251943 w 738815"/>
              <a:gd name="connsiteY6" fmla="*/ 488313 h 511155"/>
              <a:gd name="connsiteX7" fmla="*/ 22842 w 738815"/>
              <a:gd name="connsiteY7" fmla="*/ 259211 h 511155"/>
              <a:gd name="connsiteX8" fmla="*/ 22842 w 738815"/>
              <a:gd name="connsiteY8" fmla="*/ 148915 h 511155"/>
              <a:gd name="connsiteX9" fmla="*/ 133138 w 738815"/>
              <a:gd name="connsiteY9" fmla="*/ 148915 h 511155"/>
              <a:gd name="connsiteX10" fmla="*/ 306371 w 738815"/>
              <a:gd name="connsiteY10" fmla="*/ 322148 h 511155"/>
              <a:gd name="connsiteX11" fmla="*/ 605677 w 738815"/>
              <a:gd name="connsiteY11" fmla="*/ 22843 h 511155"/>
              <a:gd name="connsiteX12" fmla="*/ 660826 w 738815"/>
              <a:gd name="connsiteY12" fmla="*/ 0 h 51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8815" h="511155">
                <a:moveTo>
                  <a:pt x="660826" y="0"/>
                </a:moveTo>
                <a:cubicBezTo>
                  <a:pt x="680784" y="0"/>
                  <a:pt x="700744" y="7613"/>
                  <a:pt x="715973" y="22842"/>
                </a:cubicBezTo>
                <a:cubicBezTo>
                  <a:pt x="746430" y="53300"/>
                  <a:pt x="746430" y="102682"/>
                  <a:pt x="715973" y="133139"/>
                </a:cubicBezTo>
                <a:lnTo>
                  <a:pt x="364116" y="484997"/>
                </a:lnTo>
                <a:lnTo>
                  <a:pt x="363423" y="485456"/>
                </a:lnTo>
                <a:lnTo>
                  <a:pt x="362240" y="488313"/>
                </a:lnTo>
                <a:cubicBezTo>
                  <a:pt x="331782" y="518770"/>
                  <a:pt x="282400" y="518770"/>
                  <a:pt x="251943" y="488313"/>
                </a:cubicBezTo>
                <a:lnTo>
                  <a:pt x="22842" y="259211"/>
                </a:lnTo>
                <a:cubicBezTo>
                  <a:pt x="-7615" y="228754"/>
                  <a:pt x="-7615" y="179372"/>
                  <a:pt x="22842" y="148915"/>
                </a:cubicBezTo>
                <a:cubicBezTo>
                  <a:pt x="53299" y="118458"/>
                  <a:pt x="102681" y="118458"/>
                  <a:pt x="133138" y="148915"/>
                </a:cubicBezTo>
                <a:lnTo>
                  <a:pt x="306371" y="322148"/>
                </a:lnTo>
                <a:lnTo>
                  <a:pt x="605677" y="22843"/>
                </a:lnTo>
                <a:cubicBezTo>
                  <a:pt x="620905" y="7614"/>
                  <a:pt x="640865" y="-1"/>
                  <a:pt x="660826" y="0"/>
                </a:cubicBezTo>
                <a:close/>
              </a:path>
            </a:pathLst>
          </a:custGeom>
          <a:solidFill>
            <a:srgbClr val="CD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72000" rIns="108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10000"/>
              </a:lnSpc>
              <a:spcBef>
                <a:spcPts val="600"/>
              </a:spcBef>
            </a:pPr>
            <a:endParaRPr lang="de-DE" sz="2000"/>
          </a:p>
        </p:txBody>
      </p:sp>
      <p:sp>
        <p:nvSpPr>
          <p:cNvPr id="19" name="Freihandform: Form 18">
            <a:extLst>
              <a:ext uri="{FF2B5EF4-FFF2-40B4-BE49-F238E27FC236}">
                <a16:creationId xmlns:a16="http://schemas.microsoft.com/office/drawing/2014/main" id="{47A2D64C-CD53-4928-BA4C-BE4D7C1567E7}"/>
              </a:ext>
            </a:extLst>
          </p:cNvPr>
          <p:cNvSpPr>
            <a:spLocks noChangeAspect="1"/>
          </p:cNvSpPr>
          <p:nvPr/>
        </p:nvSpPr>
        <p:spPr>
          <a:xfrm>
            <a:off x="407985" y="4529752"/>
            <a:ext cx="738815" cy="511155"/>
          </a:xfrm>
          <a:custGeom>
            <a:avLst/>
            <a:gdLst>
              <a:gd name="connsiteX0" fmla="*/ 660826 w 738815"/>
              <a:gd name="connsiteY0" fmla="*/ 0 h 511155"/>
              <a:gd name="connsiteX1" fmla="*/ 715973 w 738815"/>
              <a:gd name="connsiteY1" fmla="*/ 22842 h 511155"/>
              <a:gd name="connsiteX2" fmla="*/ 715973 w 738815"/>
              <a:gd name="connsiteY2" fmla="*/ 133139 h 511155"/>
              <a:gd name="connsiteX3" fmla="*/ 364116 w 738815"/>
              <a:gd name="connsiteY3" fmla="*/ 484997 h 511155"/>
              <a:gd name="connsiteX4" fmla="*/ 363423 w 738815"/>
              <a:gd name="connsiteY4" fmla="*/ 485456 h 511155"/>
              <a:gd name="connsiteX5" fmla="*/ 362240 w 738815"/>
              <a:gd name="connsiteY5" fmla="*/ 488313 h 511155"/>
              <a:gd name="connsiteX6" fmla="*/ 251943 w 738815"/>
              <a:gd name="connsiteY6" fmla="*/ 488313 h 511155"/>
              <a:gd name="connsiteX7" fmla="*/ 22842 w 738815"/>
              <a:gd name="connsiteY7" fmla="*/ 259211 h 511155"/>
              <a:gd name="connsiteX8" fmla="*/ 22842 w 738815"/>
              <a:gd name="connsiteY8" fmla="*/ 148915 h 511155"/>
              <a:gd name="connsiteX9" fmla="*/ 133138 w 738815"/>
              <a:gd name="connsiteY9" fmla="*/ 148915 h 511155"/>
              <a:gd name="connsiteX10" fmla="*/ 306371 w 738815"/>
              <a:gd name="connsiteY10" fmla="*/ 322148 h 511155"/>
              <a:gd name="connsiteX11" fmla="*/ 605677 w 738815"/>
              <a:gd name="connsiteY11" fmla="*/ 22843 h 511155"/>
              <a:gd name="connsiteX12" fmla="*/ 660826 w 738815"/>
              <a:gd name="connsiteY12" fmla="*/ 0 h 51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8815" h="511155">
                <a:moveTo>
                  <a:pt x="660826" y="0"/>
                </a:moveTo>
                <a:cubicBezTo>
                  <a:pt x="680784" y="0"/>
                  <a:pt x="700744" y="7613"/>
                  <a:pt x="715973" y="22842"/>
                </a:cubicBezTo>
                <a:cubicBezTo>
                  <a:pt x="746430" y="53300"/>
                  <a:pt x="746430" y="102682"/>
                  <a:pt x="715973" y="133139"/>
                </a:cubicBezTo>
                <a:lnTo>
                  <a:pt x="364116" y="484997"/>
                </a:lnTo>
                <a:lnTo>
                  <a:pt x="363423" y="485456"/>
                </a:lnTo>
                <a:lnTo>
                  <a:pt x="362240" y="488313"/>
                </a:lnTo>
                <a:cubicBezTo>
                  <a:pt x="331782" y="518770"/>
                  <a:pt x="282400" y="518770"/>
                  <a:pt x="251943" y="488313"/>
                </a:cubicBezTo>
                <a:lnTo>
                  <a:pt x="22842" y="259211"/>
                </a:lnTo>
                <a:cubicBezTo>
                  <a:pt x="-7615" y="228754"/>
                  <a:pt x="-7615" y="179372"/>
                  <a:pt x="22842" y="148915"/>
                </a:cubicBezTo>
                <a:cubicBezTo>
                  <a:pt x="53299" y="118458"/>
                  <a:pt x="102681" y="118458"/>
                  <a:pt x="133138" y="148915"/>
                </a:cubicBezTo>
                <a:lnTo>
                  <a:pt x="306371" y="322148"/>
                </a:lnTo>
                <a:lnTo>
                  <a:pt x="605677" y="22843"/>
                </a:lnTo>
                <a:cubicBezTo>
                  <a:pt x="620905" y="7614"/>
                  <a:pt x="640865" y="-1"/>
                  <a:pt x="660826" y="0"/>
                </a:cubicBezTo>
                <a:close/>
              </a:path>
            </a:pathLst>
          </a:custGeom>
          <a:solidFill>
            <a:srgbClr val="CD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72000" rIns="108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10000"/>
              </a:lnSpc>
              <a:spcBef>
                <a:spcPts val="600"/>
              </a:spcBef>
            </a:pPr>
            <a:endParaRPr lang="de-DE" sz="2000"/>
          </a:p>
        </p:txBody>
      </p:sp>
      <p:sp>
        <p:nvSpPr>
          <p:cNvPr id="15" name="Freihandform: Form 14">
            <a:extLst>
              <a:ext uri="{FF2B5EF4-FFF2-40B4-BE49-F238E27FC236}">
                <a16:creationId xmlns:a16="http://schemas.microsoft.com/office/drawing/2014/main" id="{FF84FC3A-4CE1-4BEE-829C-491E05AF7C38}"/>
              </a:ext>
            </a:extLst>
          </p:cNvPr>
          <p:cNvSpPr>
            <a:spLocks noChangeAspect="1"/>
          </p:cNvSpPr>
          <p:nvPr/>
        </p:nvSpPr>
        <p:spPr>
          <a:xfrm>
            <a:off x="407984" y="5409508"/>
            <a:ext cx="738815" cy="511155"/>
          </a:xfrm>
          <a:custGeom>
            <a:avLst/>
            <a:gdLst>
              <a:gd name="connsiteX0" fmla="*/ 660826 w 738815"/>
              <a:gd name="connsiteY0" fmla="*/ 0 h 511155"/>
              <a:gd name="connsiteX1" fmla="*/ 715973 w 738815"/>
              <a:gd name="connsiteY1" fmla="*/ 22842 h 511155"/>
              <a:gd name="connsiteX2" fmla="*/ 715973 w 738815"/>
              <a:gd name="connsiteY2" fmla="*/ 133139 h 511155"/>
              <a:gd name="connsiteX3" fmla="*/ 364116 w 738815"/>
              <a:gd name="connsiteY3" fmla="*/ 484997 h 511155"/>
              <a:gd name="connsiteX4" fmla="*/ 363423 w 738815"/>
              <a:gd name="connsiteY4" fmla="*/ 485456 h 511155"/>
              <a:gd name="connsiteX5" fmla="*/ 362240 w 738815"/>
              <a:gd name="connsiteY5" fmla="*/ 488313 h 511155"/>
              <a:gd name="connsiteX6" fmla="*/ 251943 w 738815"/>
              <a:gd name="connsiteY6" fmla="*/ 488313 h 511155"/>
              <a:gd name="connsiteX7" fmla="*/ 22842 w 738815"/>
              <a:gd name="connsiteY7" fmla="*/ 259211 h 511155"/>
              <a:gd name="connsiteX8" fmla="*/ 22842 w 738815"/>
              <a:gd name="connsiteY8" fmla="*/ 148915 h 511155"/>
              <a:gd name="connsiteX9" fmla="*/ 133138 w 738815"/>
              <a:gd name="connsiteY9" fmla="*/ 148915 h 511155"/>
              <a:gd name="connsiteX10" fmla="*/ 306371 w 738815"/>
              <a:gd name="connsiteY10" fmla="*/ 322148 h 511155"/>
              <a:gd name="connsiteX11" fmla="*/ 605677 w 738815"/>
              <a:gd name="connsiteY11" fmla="*/ 22843 h 511155"/>
              <a:gd name="connsiteX12" fmla="*/ 660826 w 738815"/>
              <a:gd name="connsiteY12" fmla="*/ 0 h 51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8815" h="511155">
                <a:moveTo>
                  <a:pt x="660826" y="0"/>
                </a:moveTo>
                <a:cubicBezTo>
                  <a:pt x="680784" y="0"/>
                  <a:pt x="700744" y="7613"/>
                  <a:pt x="715973" y="22842"/>
                </a:cubicBezTo>
                <a:cubicBezTo>
                  <a:pt x="746430" y="53300"/>
                  <a:pt x="746430" y="102682"/>
                  <a:pt x="715973" y="133139"/>
                </a:cubicBezTo>
                <a:lnTo>
                  <a:pt x="364116" y="484997"/>
                </a:lnTo>
                <a:lnTo>
                  <a:pt x="363423" y="485456"/>
                </a:lnTo>
                <a:lnTo>
                  <a:pt x="362240" y="488313"/>
                </a:lnTo>
                <a:cubicBezTo>
                  <a:pt x="331782" y="518770"/>
                  <a:pt x="282400" y="518770"/>
                  <a:pt x="251943" y="488313"/>
                </a:cubicBezTo>
                <a:lnTo>
                  <a:pt x="22842" y="259211"/>
                </a:lnTo>
                <a:cubicBezTo>
                  <a:pt x="-7615" y="228754"/>
                  <a:pt x="-7615" y="179372"/>
                  <a:pt x="22842" y="148915"/>
                </a:cubicBezTo>
                <a:cubicBezTo>
                  <a:pt x="53299" y="118458"/>
                  <a:pt x="102681" y="118458"/>
                  <a:pt x="133138" y="148915"/>
                </a:cubicBezTo>
                <a:lnTo>
                  <a:pt x="306371" y="322148"/>
                </a:lnTo>
                <a:lnTo>
                  <a:pt x="605677" y="22843"/>
                </a:lnTo>
                <a:cubicBezTo>
                  <a:pt x="620905" y="7614"/>
                  <a:pt x="640865" y="-1"/>
                  <a:pt x="660826" y="0"/>
                </a:cubicBezTo>
                <a:close/>
              </a:path>
            </a:pathLst>
          </a:custGeom>
          <a:solidFill>
            <a:srgbClr val="CD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72000" rIns="108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10000"/>
              </a:lnSpc>
              <a:spcBef>
                <a:spcPts val="600"/>
              </a:spcBef>
            </a:pPr>
            <a:endParaRPr lang="de-DE" sz="2000"/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B8D27821-27D4-4CBB-BCF3-19593544BD7A}"/>
              </a:ext>
            </a:extLst>
          </p:cNvPr>
          <p:cNvSpPr txBox="1">
            <a:spLocks/>
          </p:cNvSpPr>
          <p:nvPr/>
        </p:nvSpPr>
        <p:spPr bwMode="gray">
          <a:xfrm>
            <a:off x="1683896" y="5401346"/>
            <a:ext cx="6158354" cy="51115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b="0" dirty="0">
                <a:solidFill>
                  <a:schemeClr val="bg1"/>
                </a:solidFill>
              </a:rPr>
              <a:t>Wertschätzung &amp; Motivation</a:t>
            </a:r>
          </a:p>
        </p:txBody>
      </p:sp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452A1BB8-570B-4D29-B36E-3E7C6BE7CC2B}"/>
              </a:ext>
            </a:extLst>
          </p:cNvPr>
          <p:cNvSpPr txBox="1">
            <a:spLocks/>
          </p:cNvSpPr>
          <p:nvPr/>
        </p:nvSpPr>
        <p:spPr bwMode="gray">
          <a:xfrm>
            <a:off x="1683896" y="4533870"/>
            <a:ext cx="6056754" cy="51115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b="0" dirty="0">
                <a:solidFill>
                  <a:schemeClr val="bg1"/>
                </a:solidFill>
              </a:rPr>
              <a:t>Gezielt einsetzbares </a:t>
            </a:r>
            <a:r>
              <a:rPr lang="de-DE" sz="2000" b="0" dirty="0" err="1">
                <a:solidFill>
                  <a:schemeClr val="bg1"/>
                </a:solidFill>
              </a:rPr>
              <a:t>Benefitinstrument</a:t>
            </a:r>
            <a:endParaRPr lang="de-DE" sz="2000" b="0" dirty="0">
              <a:solidFill>
                <a:schemeClr val="bg1"/>
              </a:solidFill>
            </a:endParaRPr>
          </a:p>
        </p:txBody>
      </p:sp>
      <p:sp>
        <p:nvSpPr>
          <p:cNvPr id="22" name="Textplatzhalter 2">
            <a:extLst>
              <a:ext uri="{FF2B5EF4-FFF2-40B4-BE49-F238E27FC236}">
                <a16:creationId xmlns:a16="http://schemas.microsoft.com/office/drawing/2014/main" id="{51400B01-0B5D-44D2-86AA-27BBF30B2FCA}"/>
              </a:ext>
            </a:extLst>
          </p:cNvPr>
          <p:cNvSpPr txBox="1">
            <a:spLocks/>
          </p:cNvSpPr>
          <p:nvPr/>
        </p:nvSpPr>
        <p:spPr bwMode="gray">
          <a:xfrm>
            <a:off x="1683895" y="3652932"/>
            <a:ext cx="6056753" cy="51115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b="0" dirty="0">
                <a:solidFill>
                  <a:schemeClr val="bg1"/>
                </a:solidFill>
              </a:rPr>
              <a:t>Reduzierung von Fehlzeiten und Gesundhaltung der Mitarbeiter</a:t>
            </a:r>
          </a:p>
        </p:txBody>
      </p:sp>
      <p:sp>
        <p:nvSpPr>
          <p:cNvPr id="23" name="Textplatzhalter 2">
            <a:extLst>
              <a:ext uri="{FF2B5EF4-FFF2-40B4-BE49-F238E27FC236}">
                <a16:creationId xmlns:a16="http://schemas.microsoft.com/office/drawing/2014/main" id="{FBEDCA1F-EE9C-4505-9D27-028E46526258}"/>
              </a:ext>
            </a:extLst>
          </p:cNvPr>
          <p:cNvSpPr txBox="1">
            <a:spLocks/>
          </p:cNvSpPr>
          <p:nvPr/>
        </p:nvSpPr>
        <p:spPr bwMode="gray">
          <a:xfrm>
            <a:off x="1696422" y="2741469"/>
            <a:ext cx="5638392" cy="51115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b="0" dirty="0">
                <a:solidFill>
                  <a:schemeClr val="bg1"/>
                </a:solidFill>
              </a:rPr>
              <a:t>Unterstützung bei der Mitarbeiterbindung</a:t>
            </a:r>
          </a:p>
        </p:txBody>
      </p:sp>
      <p:sp>
        <p:nvSpPr>
          <p:cNvPr id="24" name="Textplatzhalter 2">
            <a:extLst>
              <a:ext uri="{FF2B5EF4-FFF2-40B4-BE49-F238E27FC236}">
                <a16:creationId xmlns:a16="http://schemas.microsoft.com/office/drawing/2014/main" id="{CD9DD7C6-D3E5-4995-A6BD-7C9149265FC0}"/>
              </a:ext>
            </a:extLst>
          </p:cNvPr>
          <p:cNvSpPr txBox="1">
            <a:spLocks/>
          </p:cNvSpPr>
          <p:nvPr/>
        </p:nvSpPr>
        <p:spPr>
          <a:xfrm>
            <a:off x="1614046" y="1891130"/>
            <a:ext cx="5638392" cy="51115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solidFill>
                  <a:schemeClr val="bg1"/>
                </a:solidFill>
              </a:rPr>
              <a:t>Unterstützung bei der Mitarbeitergewinnung</a:t>
            </a:r>
          </a:p>
        </p:txBody>
      </p:sp>
    </p:spTree>
    <p:extLst>
      <p:ext uri="{BB962C8B-B14F-4D97-AF65-F5344CB8AC3E}">
        <p14:creationId xmlns:p14="http://schemas.microsoft.com/office/powerpoint/2010/main" val="268275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platzhalter 7">
            <a:extLst>
              <a:ext uri="{FF2B5EF4-FFF2-40B4-BE49-F238E27FC236}">
                <a16:creationId xmlns:a16="http://schemas.microsoft.com/office/drawing/2014/main" id="{BDD25BAB-713D-450A-BF5D-722097308D3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4" r="25236"/>
          <a:stretch/>
        </p:blipFill>
        <p:spPr>
          <a:xfrm>
            <a:off x="5951538" y="0"/>
            <a:ext cx="6240462" cy="6858000"/>
          </a:xfrm>
        </p:spPr>
      </p:pic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0AB0114-A6D7-5843-A7F9-7A51F6B6716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8BD4B411-75AD-45C5-ACC8-065D9348DA00}" type="datetime1">
              <a:rPr lang="de-DE" smtClean="0"/>
              <a:t>11.08.2022</a:t>
            </a:fld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DEF03B0-A982-3D4D-AE4D-2C6AD04A49E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8C043CC-5C95-4899-A53E-B5A0898FD6B6}" type="slidenum">
              <a:rPr lang="de-DE" smtClean="0"/>
              <a:pPr/>
              <a:t>5</a:t>
            </a:fld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CD31E07-ABE3-4AD5-99D6-DB24B85A67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8379231" cy="6858000"/>
          </a:xfrm>
        </p:spPr>
        <p:txBody>
          <a:bodyPr anchor="t"/>
          <a:lstStyle/>
          <a:p>
            <a:r>
              <a:rPr lang="de-DE" b="0"/>
              <a:t>Wirkungsfelder - Arbeitnehmersicht</a:t>
            </a:r>
          </a:p>
        </p:txBody>
      </p:sp>
      <p:sp>
        <p:nvSpPr>
          <p:cNvPr id="16" name="Freihandform: Form 15">
            <a:extLst>
              <a:ext uri="{FF2B5EF4-FFF2-40B4-BE49-F238E27FC236}">
                <a16:creationId xmlns:a16="http://schemas.microsoft.com/office/drawing/2014/main" id="{A0B1EA1A-0255-4661-ADCD-073442663A78}"/>
              </a:ext>
            </a:extLst>
          </p:cNvPr>
          <p:cNvSpPr>
            <a:spLocks noChangeAspect="1"/>
          </p:cNvSpPr>
          <p:nvPr/>
        </p:nvSpPr>
        <p:spPr>
          <a:xfrm>
            <a:off x="407988" y="1890484"/>
            <a:ext cx="728473" cy="504000"/>
          </a:xfrm>
          <a:custGeom>
            <a:avLst/>
            <a:gdLst>
              <a:gd name="connsiteX0" fmla="*/ 660826 w 738815"/>
              <a:gd name="connsiteY0" fmla="*/ 0 h 511155"/>
              <a:gd name="connsiteX1" fmla="*/ 715973 w 738815"/>
              <a:gd name="connsiteY1" fmla="*/ 22842 h 511155"/>
              <a:gd name="connsiteX2" fmla="*/ 715973 w 738815"/>
              <a:gd name="connsiteY2" fmla="*/ 133139 h 511155"/>
              <a:gd name="connsiteX3" fmla="*/ 364116 w 738815"/>
              <a:gd name="connsiteY3" fmla="*/ 484997 h 511155"/>
              <a:gd name="connsiteX4" fmla="*/ 363423 w 738815"/>
              <a:gd name="connsiteY4" fmla="*/ 485456 h 511155"/>
              <a:gd name="connsiteX5" fmla="*/ 362240 w 738815"/>
              <a:gd name="connsiteY5" fmla="*/ 488313 h 511155"/>
              <a:gd name="connsiteX6" fmla="*/ 251943 w 738815"/>
              <a:gd name="connsiteY6" fmla="*/ 488313 h 511155"/>
              <a:gd name="connsiteX7" fmla="*/ 22842 w 738815"/>
              <a:gd name="connsiteY7" fmla="*/ 259211 h 511155"/>
              <a:gd name="connsiteX8" fmla="*/ 22842 w 738815"/>
              <a:gd name="connsiteY8" fmla="*/ 148915 h 511155"/>
              <a:gd name="connsiteX9" fmla="*/ 133138 w 738815"/>
              <a:gd name="connsiteY9" fmla="*/ 148915 h 511155"/>
              <a:gd name="connsiteX10" fmla="*/ 306371 w 738815"/>
              <a:gd name="connsiteY10" fmla="*/ 322148 h 511155"/>
              <a:gd name="connsiteX11" fmla="*/ 605677 w 738815"/>
              <a:gd name="connsiteY11" fmla="*/ 22843 h 511155"/>
              <a:gd name="connsiteX12" fmla="*/ 660826 w 738815"/>
              <a:gd name="connsiteY12" fmla="*/ 0 h 51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8815" h="511155">
                <a:moveTo>
                  <a:pt x="660826" y="0"/>
                </a:moveTo>
                <a:cubicBezTo>
                  <a:pt x="680784" y="0"/>
                  <a:pt x="700744" y="7613"/>
                  <a:pt x="715973" y="22842"/>
                </a:cubicBezTo>
                <a:cubicBezTo>
                  <a:pt x="746430" y="53300"/>
                  <a:pt x="746430" y="102682"/>
                  <a:pt x="715973" y="133139"/>
                </a:cubicBezTo>
                <a:lnTo>
                  <a:pt x="364116" y="484997"/>
                </a:lnTo>
                <a:lnTo>
                  <a:pt x="363423" y="485456"/>
                </a:lnTo>
                <a:lnTo>
                  <a:pt x="362240" y="488313"/>
                </a:lnTo>
                <a:cubicBezTo>
                  <a:pt x="331782" y="518770"/>
                  <a:pt x="282400" y="518770"/>
                  <a:pt x="251943" y="488313"/>
                </a:cubicBezTo>
                <a:lnTo>
                  <a:pt x="22842" y="259211"/>
                </a:lnTo>
                <a:cubicBezTo>
                  <a:pt x="-7615" y="228754"/>
                  <a:pt x="-7615" y="179372"/>
                  <a:pt x="22842" y="148915"/>
                </a:cubicBezTo>
                <a:cubicBezTo>
                  <a:pt x="53299" y="118458"/>
                  <a:pt x="102681" y="118458"/>
                  <a:pt x="133138" y="148915"/>
                </a:cubicBezTo>
                <a:lnTo>
                  <a:pt x="306371" y="322148"/>
                </a:lnTo>
                <a:lnTo>
                  <a:pt x="605677" y="22843"/>
                </a:lnTo>
                <a:cubicBezTo>
                  <a:pt x="620905" y="7614"/>
                  <a:pt x="640865" y="-1"/>
                  <a:pt x="660826" y="0"/>
                </a:cubicBezTo>
                <a:close/>
              </a:path>
            </a:pathLst>
          </a:custGeom>
          <a:solidFill>
            <a:srgbClr val="CD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72000" rIns="108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10000"/>
              </a:lnSpc>
              <a:spcBef>
                <a:spcPts val="600"/>
              </a:spcBef>
            </a:pPr>
            <a:endParaRPr lang="de-DE" sz="1600"/>
          </a:p>
        </p:txBody>
      </p:sp>
      <p:sp>
        <p:nvSpPr>
          <p:cNvPr id="17" name="Freihandform: Form 16">
            <a:extLst>
              <a:ext uri="{FF2B5EF4-FFF2-40B4-BE49-F238E27FC236}">
                <a16:creationId xmlns:a16="http://schemas.microsoft.com/office/drawing/2014/main" id="{D93C5DEC-F7F0-4849-9DA1-95D2A8781CC9}"/>
              </a:ext>
            </a:extLst>
          </p:cNvPr>
          <p:cNvSpPr>
            <a:spLocks noChangeAspect="1"/>
          </p:cNvSpPr>
          <p:nvPr/>
        </p:nvSpPr>
        <p:spPr>
          <a:xfrm>
            <a:off x="407987" y="2770240"/>
            <a:ext cx="738815" cy="511155"/>
          </a:xfrm>
          <a:custGeom>
            <a:avLst/>
            <a:gdLst>
              <a:gd name="connsiteX0" fmla="*/ 660826 w 738815"/>
              <a:gd name="connsiteY0" fmla="*/ 0 h 511155"/>
              <a:gd name="connsiteX1" fmla="*/ 715973 w 738815"/>
              <a:gd name="connsiteY1" fmla="*/ 22842 h 511155"/>
              <a:gd name="connsiteX2" fmla="*/ 715973 w 738815"/>
              <a:gd name="connsiteY2" fmla="*/ 133139 h 511155"/>
              <a:gd name="connsiteX3" fmla="*/ 364116 w 738815"/>
              <a:gd name="connsiteY3" fmla="*/ 484997 h 511155"/>
              <a:gd name="connsiteX4" fmla="*/ 363423 w 738815"/>
              <a:gd name="connsiteY4" fmla="*/ 485456 h 511155"/>
              <a:gd name="connsiteX5" fmla="*/ 362240 w 738815"/>
              <a:gd name="connsiteY5" fmla="*/ 488313 h 511155"/>
              <a:gd name="connsiteX6" fmla="*/ 251943 w 738815"/>
              <a:gd name="connsiteY6" fmla="*/ 488313 h 511155"/>
              <a:gd name="connsiteX7" fmla="*/ 22842 w 738815"/>
              <a:gd name="connsiteY7" fmla="*/ 259211 h 511155"/>
              <a:gd name="connsiteX8" fmla="*/ 22842 w 738815"/>
              <a:gd name="connsiteY8" fmla="*/ 148915 h 511155"/>
              <a:gd name="connsiteX9" fmla="*/ 133138 w 738815"/>
              <a:gd name="connsiteY9" fmla="*/ 148915 h 511155"/>
              <a:gd name="connsiteX10" fmla="*/ 306371 w 738815"/>
              <a:gd name="connsiteY10" fmla="*/ 322148 h 511155"/>
              <a:gd name="connsiteX11" fmla="*/ 605677 w 738815"/>
              <a:gd name="connsiteY11" fmla="*/ 22843 h 511155"/>
              <a:gd name="connsiteX12" fmla="*/ 660826 w 738815"/>
              <a:gd name="connsiteY12" fmla="*/ 0 h 51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8815" h="511155">
                <a:moveTo>
                  <a:pt x="660826" y="0"/>
                </a:moveTo>
                <a:cubicBezTo>
                  <a:pt x="680784" y="0"/>
                  <a:pt x="700744" y="7613"/>
                  <a:pt x="715973" y="22842"/>
                </a:cubicBezTo>
                <a:cubicBezTo>
                  <a:pt x="746430" y="53300"/>
                  <a:pt x="746430" y="102682"/>
                  <a:pt x="715973" y="133139"/>
                </a:cubicBezTo>
                <a:lnTo>
                  <a:pt x="364116" y="484997"/>
                </a:lnTo>
                <a:lnTo>
                  <a:pt x="363423" y="485456"/>
                </a:lnTo>
                <a:lnTo>
                  <a:pt x="362240" y="488313"/>
                </a:lnTo>
                <a:cubicBezTo>
                  <a:pt x="331782" y="518770"/>
                  <a:pt x="282400" y="518770"/>
                  <a:pt x="251943" y="488313"/>
                </a:cubicBezTo>
                <a:lnTo>
                  <a:pt x="22842" y="259211"/>
                </a:lnTo>
                <a:cubicBezTo>
                  <a:pt x="-7615" y="228754"/>
                  <a:pt x="-7615" y="179372"/>
                  <a:pt x="22842" y="148915"/>
                </a:cubicBezTo>
                <a:cubicBezTo>
                  <a:pt x="53299" y="118458"/>
                  <a:pt x="102681" y="118458"/>
                  <a:pt x="133138" y="148915"/>
                </a:cubicBezTo>
                <a:lnTo>
                  <a:pt x="306371" y="322148"/>
                </a:lnTo>
                <a:lnTo>
                  <a:pt x="605677" y="22843"/>
                </a:lnTo>
                <a:cubicBezTo>
                  <a:pt x="620905" y="7614"/>
                  <a:pt x="640865" y="-1"/>
                  <a:pt x="660826" y="0"/>
                </a:cubicBezTo>
                <a:close/>
              </a:path>
            </a:pathLst>
          </a:custGeom>
          <a:solidFill>
            <a:srgbClr val="CD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72000" rIns="108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10000"/>
              </a:lnSpc>
              <a:spcBef>
                <a:spcPts val="600"/>
              </a:spcBef>
            </a:pPr>
            <a:endParaRPr lang="de-DE" sz="2000"/>
          </a:p>
        </p:txBody>
      </p:sp>
      <p:sp>
        <p:nvSpPr>
          <p:cNvPr id="18" name="Freihandform: Form 17">
            <a:extLst>
              <a:ext uri="{FF2B5EF4-FFF2-40B4-BE49-F238E27FC236}">
                <a16:creationId xmlns:a16="http://schemas.microsoft.com/office/drawing/2014/main" id="{4559514A-6C96-458F-8EF5-115E3616F96E}"/>
              </a:ext>
            </a:extLst>
          </p:cNvPr>
          <p:cNvSpPr>
            <a:spLocks noChangeAspect="1"/>
          </p:cNvSpPr>
          <p:nvPr/>
        </p:nvSpPr>
        <p:spPr>
          <a:xfrm>
            <a:off x="407986" y="3649996"/>
            <a:ext cx="738815" cy="511155"/>
          </a:xfrm>
          <a:custGeom>
            <a:avLst/>
            <a:gdLst>
              <a:gd name="connsiteX0" fmla="*/ 660826 w 738815"/>
              <a:gd name="connsiteY0" fmla="*/ 0 h 511155"/>
              <a:gd name="connsiteX1" fmla="*/ 715973 w 738815"/>
              <a:gd name="connsiteY1" fmla="*/ 22842 h 511155"/>
              <a:gd name="connsiteX2" fmla="*/ 715973 w 738815"/>
              <a:gd name="connsiteY2" fmla="*/ 133139 h 511155"/>
              <a:gd name="connsiteX3" fmla="*/ 364116 w 738815"/>
              <a:gd name="connsiteY3" fmla="*/ 484997 h 511155"/>
              <a:gd name="connsiteX4" fmla="*/ 363423 w 738815"/>
              <a:gd name="connsiteY4" fmla="*/ 485456 h 511155"/>
              <a:gd name="connsiteX5" fmla="*/ 362240 w 738815"/>
              <a:gd name="connsiteY5" fmla="*/ 488313 h 511155"/>
              <a:gd name="connsiteX6" fmla="*/ 251943 w 738815"/>
              <a:gd name="connsiteY6" fmla="*/ 488313 h 511155"/>
              <a:gd name="connsiteX7" fmla="*/ 22842 w 738815"/>
              <a:gd name="connsiteY7" fmla="*/ 259211 h 511155"/>
              <a:gd name="connsiteX8" fmla="*/ 22842 w 738815"/>
              <a:gd name="connsiteY8" fmla="*/ 148915 h 511155"/>
              <a:gd name="connsiteX9" fmla="*/ 133138 w 738815"/>
              <a:gd name="connsiteY9" fmla="*/ 148915 h 511155"/>
              <a:gd name="connsiteX10" fmla="*/ 306371 w 738815"/>
              <a:gd name="connsiteY10" fmla="*/ 322148 h 511155"/>
              <a:gd name="connsiteX11" fmla="*/ 605677 w 738815"/>
              <a:gd name="connsiteY11" fmla="*/ 22843 h 511155"/>
              <a:gd name="connsiteX12" fmla="*/ 660826 w 738815"/>
              <a:gd name="connsiteY12" fmla="*/ 0 h 51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8815" h="511155">
                <a:moveTo>
                  <a:pt x="660826" y="0"/>
                </a:moveTo>
                <a:cubicBezTo>
                  <a:pt x="680784" y="0"/>
                  <a:pt x="700744" y="7613"/>
                  <a:pt x="715973" y="22842"/>
                </a:cubicBezTo>
                <a:cubicBezTo>
                  <a:pt x="746430" y="53300"/>
                  <a:pt x="746430" y="102682"/>
                  <a:pt x="715973" y="133139"/>
                </a:cubicBezTo>
                <a:lnTo>
                  <a:pt x="364116" y="484997"/>
                </a:lnTo>
                <a:lnTo>
                  <a:pt x="363423" y="485456"/>
                </a:lnTo>
                <a:lnTo>
                  <a:pt x="362240" y="488313"/>
                </a:lnTo>
                <a:cubicBezTo>
                  <a:pt x="331782" y="518770"/>
                  <a:pt x="282400" y="518770"/>
                  <a:pt x="251943" y="488313"/>
                </a:cubicBezTo>
                <a:lnTo>
                  <a:pt x="22842" y="259211"/>
                </a:lnTo>
                <a:cubicBezTo>
                  <a:pt x="-7615" y="228754"/>
                  <a:pt x="-7615" y="179372"/>
                  <a:pt x="22842" y="148915"/>
                </a:cubicBezTo>
                <a:cubicBezTo>
                  <a:pt x="53299" y="118458"/>
                  <a:pt x="102681" y="118458"/>
                  <a:pt x="133138" y="148915"/>
                </a:cubicBezTo>
                <a:lnTo>
                  <a:pt x="306371" y="322148"/>
                </a:lnTo>
                <a:lnTo>
                  <a:pt x="605677" y="22843"/>
                </a:lnTo>
                <a:cubicBezTo>
                  <a:pt x="620905" y="7614"/>
                  <a:pt x="640865" y="-1"/>
                  <a:pt x="660826" y="0"/>
                </a:cubicBezTo>
                <a:close/>
              </a:path>
            </a:pathLst>
          </a:custGeom>
          <a:solidFill>
            <a:srgbClr val="CD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72000" rIns="108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10000"/>
              </a:lnSpc>
              <a:spcBef>
                <a:spcPts val="600"/>
              </a:spcBef>
            </a:pPr>
            <a:endParaRPr lang="de-DE" sz="2000"/>
          </a:p>
        </p:txBody>
      </p:sp>
      <p:sp>
        <p:nvSpPr>
          <p:cNvPr id="19" name="Freihandform: Form 18">
            <a:extLst>
              <a:ext uri="{FF2B5EF4-FFF2-40B4-BE49-F238E27FC236}">
                <a16:creationId xmlns:a16="http://schemas.microsoft.com/office/drawing/2014/main" id="{47A2D64C-CD53-4928-BA4C-BE4D7C1567E7}"/>
              </a:ext>
            </a:extLst>
          </p:cNvPr>
          <p:cNvSpPr>
            <a:spLocks noChangeAspect="1"/>
          </p:cNvSpPr>
          <p:nvPr/>
        </p:nvSpPr>
        <p:spPr>
          <a:xfrm>
            <a:off x="407985" y="4529752"/>
            <a:ext cx="738815" cy="511155"/>
          </a:xfrm>
          <a:custGeom>
            <a:avLst/>
            <a:gdLst>
              <a:gd name="connsiteX0" fmla="*/ 660826 w 738815"/>
              <a:gd name="connsiteY0" fmla="*/ 0 h 511155"/>
              <a:gd name="connsiteX1" fmla="*/ 715973 w 738815"/>
              <a:gd name="connsiteY1" fmla="*/ 22842 h 511155"/>
              <a:gd name="connsiteX2" fmla="*/ 715973 w 738815"/>
              <a:gd name="connsiteY2" fmla="*/ 133139 h 511155"/>
              <a:gd name="connsiteX3" fmla="*/ 364116 w 738815"/>
              <a:gd name="connsiteY3" fmla="*/ 484997 h 511155"/>
              <a:gd name="connsiteX4" fmla="*/ 363423 w 738815"/>
              <a:gd name="connsiteY4" fmla="*/ 485456 h 511155"/>
              <a:gd name="connsiteX5" fmla="*/ 362240 w 738815"/>
              <a:gd name="connsiteY5" fmla="*/ 488313 h 511155"/>
              <a:gd name="connsiteX6" fmla="*/ 251943 w 738815"/>
              <a:gd name="connsiteY6" fmla="*/ 488313 h 511155"/>
              <a:gd name="connsiteX7" fmla="*/ 22842 w 738815"/>
              <a:gd name="connsiteY7" fmla="*/ 259211 h 511155"/>
              <a:gd name="connsiteX8" fmla="*/ 22842 w 738815"/>
              <a:gd name="connsiteY8" fmla="*/ 148915 h 511155"/>
              <a:gd name="connsiteX9" fmla="*/ 133138 w 738815"/>
              <a:gd name="connsiteY9" fmla="*/ 148915 h 511155"/>
              <a:gd name="connsiteX10" fmla="*/ 306371 w 738815"/>
              <a:gd name="connsiteY10" fmla="*/ 322148 h 511155"/>
              <a:gd name="connsiteX11" fmla="*/ 605677 w 738815"/>
              <a:gd name="connsiteY11" fmla="*/ 22843 h 511155"/>
              <a:gd name="connsiteX12" fmla="*/ 660826 w 738815"/>
              <a:gd name="connsiteY12" fmla="*/ 0 h 51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8815" h="511155">
                <a:moveTo>
                  <a:pt x="660826" y="0"/>
                </a:moveTo>
                <a:cubicBezTo>
                  <a:pt x="680784" y="0"/>
                  <a:pt x="700744" y="7613"/>
                  <a:pt x="715973" y="22842"/>
                </a:cubicBezTo>
                <a:cubicBezTo>
                  <a:pt x="746430" y="53300"/>
                  <a:pt x="746430" y="102682"/>
                  <a:pt x="715973" y="133139"/>
                </a:cubicBezTo>
                <a:lnTo>
                  <a:pt x="364116" y="484997"/>
                </a:lnTo>
                <a:lnTo>
                  <a:pt x="363423" y="485456"/>
                </a:lnTo>
                <a:lnTo>
                  <a:pt x="362240" y="488313"/>
                </a:lnTo>
                <a:cubicBezTo>
                  <a:pt x="331782" y="518770"/>
                  <a:pt x="282400" y="518770"/>
                  <a:pt x="251943" y="488313"/>
                </a:cubicBezTo>
                <a:lnTo>
                  <a:pt x="22842" y="259211"/>
                </a:lnTo>
                <a:cubicBezTo>
                  <a:pt x="-7615" y="228754"/>
                  <a:pt x="-7615" y="179372"/>
                  <a:pt x="22842" y="148915"/>
                </a:cubicBezTo>
                <a:cubicBezTo>
                  <a:pt x="53299" y="118458"/>
                  <a:pt x="102681" y="118458"/>
                  <a:pt x="133138" y="148915"/>
                </a:cubicBezTo>
                <a:lnTo>
                  <a:pt x="306371" y="322148"/>
                </a:lnTo>
                <a:lnTo>
                  <a:pt x="605677" y="22843"/>
                </a:lnTo>
                <a:cubicBezTo>
                  <a:pt x="620905" y="7614"/>
                  <a:pt x="640865" y="-1"/>
                  <a:pt x="660826" y="0"/>
                </a:cubicBezTo>
                <a:close/>
              </a:path>
            </a:pathLst>
          </a:custGeom>
          <a:solidFill>
            <a:srgbClr val="CD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72000" rIns="108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10000"/>
              </a:lnSpc>
              <a:spcBef>
                <a:spcPts val="600"/>
              </a:spcBef>
            </a:pPr>
            <a:endParaRPr lang="de-DE" sz="2000"/>
          </a:p>
        </p:txBody>
      </p:sp>
      <p:sp>
        <p:nvSpPr>
          <p:cNvPr id="15" name="Freihandform: Form 14">
            <a:extLst>
              <a:ext uri="{FF2B5EF4-FFF2-40B4-BE49-F238E27FC236}">
                <a16:creationId xmlns:a16="http://schemas.microsoft.com/office/drawing/2014/main" id="{FF84FC3A-4CE1-4BEE-829C-491E05AF7C38}"/>
              </a:ext>
            </a:extLst>
          </p:cNvPr>
          <p:cNvSpPr>
            <a:spLocks noChangeAspect="1"/>
          </p:cNvSpPr>
          <p:nvPr/>
        </p:nvSpPr>
        <p:spPr>
          <a:xfrm>
            <a:off x="407984" y="5409508"/>
            <a:ext cx="738815" cy="511155"/>
          </a:xfrm>
          <a:custGeom>
            <a:avLst/>
            <a:gdLst>
              <a:gd name="connsiteX0" fmla="*/ 660826 w 738815"/>
              <a:gd name="connsiteY0" fmla="*/ 0 h 511155"/>
              <a:gd name="connsiteX1" fmla="*/ 715973 w 738815"/>
              <a:gd name="connsiteY1" fmla="*/ 22842 h 511155"/>
              <a:gd name="connsiteX2" fmla="*/ 715973 w 738815"/>
              <a:gd name="connsiteY2" fmla="*/ 133139 h 511155"/>
              <a:gd name="connsiteX3" fmla="*/ 364116 w 738815"/>
              <a:gd name="connsiteY3" fmla="*/ 484997 h 511155"/>
              <a:gd name="connsiteX4" fmla="*/ 363423 w 738815"/>
              <a:gd name="connsiteY4" fmla="*/ 485456 h 511155"/>
              <a:gd name="connsiteX5" fmla="*/ 362240 w 738815"/>
              <a:gd name="connsiteY5" fmla="*/ 488313 h 511155"/>
              <a:gd name="connsiteX6" fmla="*/ 251943 w 738815"/>
              <a:gd name="connsiteY6" fmla="*/ 488313 h 511155"/>
              <a:gd name="connsiteX7" fmla="*/ 22842 w 738815"/>
              <a:gd name="connsiteY7" fmla="*/ 259211 h 511155"/>
              <a:gd name="connsiteX8" fmla="*/ 22842 w 738815"/>
              <a:gd name="connsiteY8" fmla="*/ 148915 h 511155"/>
              <a:gd name="connsiteX9" fmla="*/ 133138 w 738815"/>
              <a:gd name="connsiteY9" fmla="*/ 148915 h 511155"/>
              <a:gd name="connsiteX10" fmla="*/ 306371 w 738815"/>
              <a:gd name="connsiteY10" fmla="*/ 322148 h 511155"/>
              <a:gd name="connsiteX11" fmla="*/ 605677 w 738815"/>
              <a:gd name="connsiteY11" fmla="*/ 22843 h 511155"/>
              <a:gd name="connsiteX12" fmla="*/ 660826 w 738815"/>
              <a:gd name="connsiteY12" fmla="*/ 0 h 51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8815" h="511155">
                <a:moveTo>
                  <a:pt x="660826" y="0"/>
                </a:moveTo>
                <a:cubicBezTo>
                  <a:pt x="680784" y="0"/>
                  <a:pt x="700744" y="7613"/>
                  <a:pt x="715973" y="22842"/>
                </a:cubicBezTo>
                <a:cubicBezTo>
                  <a:pt x="746430" y="53300"/>
                  <a:pt x="746430" y="102682"/>
                  <a:pt x="715973" y="133139"/>
                </a:cubicBezTo>
                <a:lnTo>
                  <a:pt x="364116" y="484997"/>
                </a:lnTo>
                <a:lnTo>
                  <a:pt x="363423" y="485456"/>
                </a:lnTo>
                <a:lnTo>
                  <a:pt x="362240" y="488313"/>
                </a:lnTo>
                <a:cubicBezTo>
                  <a:pt x="331782" y="518770"/>
                  <a:pt x="282400" y="518770"/>
                  <a:pt x="251943" y="488313"/>
                </a:cubicBezTo>
                <a:lnTo>
                  <a:pt x="22842" y="259211"/>
                </a:lnTo>
                <a:cubicBezTo>
                  <a:pt x="-7615" y="228754"/>
                  <a:pt x="-7615" y="179372"/>
                  <a:pt x="22842" y="148915"/>
                </a:cubicBezTo>
                <a:cubicBezTo>
                  <a:pt x="53299" y="118458"/>
                  <a:pt x="102681" y="118458"/>
                  <a:pt x="133138" y="148915"/>
                </a:cubicBezTo>
                <a:lnTo>
                  <a:pt x="306371" y="322148"/>
                </a:lnTo>
                <a:lnTo>
                  <a:pt x="605677" y="22843"/>
                </a:lnTo>
                <a:cubicBezTo>
                  <a:pt x="620905" y="7614"/>
                  <a:pt x="640865" y="-1"/>
                  <a:pt x="660826" y="0"/>
                </a:cubicBezTo>
                <a:close/>
              </a:path>
            </a:pathLst>
          </a:custGeom>
          <a:solidFill>
            <a:srgbClr val="CD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72000" rIns="108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10000"/>
              </a:lnSpc>
              <a:spcBef>
                <a:spcPts val="600"/>
              </a:spcBef>
            </a:pPr>
            <a:endParaRPr lang="de-DE" sz="2000"/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B8D27821-27D4-4CBB-BCF3-19593544BD7A}"/>
              </a:ext>
            </a:extLst>
          </p:cNvPr>
          <p:cNvSpPr txBox="1">
            <a:spLocks/>
          </p:cNvSpPr>
          <p:nvPr/>
        </p:nvSpPr>
        <p:spPr bwMode="gray">
          <a:xfrm>
            <a:off x="1683896" y="2770886"/>
            <a:ext cx="6158354" cy="51115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b="0">
                <a:solidFill>
                  <a:schemeClr val="bg1"/>
                </a:solidFill>
              </a:rPr>
              <a:t>Keine Gesundheitsprüfung, keine Wartezeiten, keine Ausschlüsse</a:t>
            </a:r>
          </a:p>
        </p:txBody>
      </p:sp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452A1BB8-570B-4D29-B36E-3E7C6BE7CC2B}"/>
              </a:ext>
            </a:extLst>
          </p:cNvPr>
          <p:cNvSpPr txBox="1">
            <a:spLocks/>
          </p:cNvSpPr>
          <p:nvPr/>
        </p:nvSpPr>
        <p:spPr bwMode="gray">
          <a:xfrm>
            <a:off x="1683896" y="3644524"/>
            <a:ext cx="6056754" cy="51115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b="0">
                <a:solidFill>
                  <a:schemeClr val="bg1"/>
                </a:solidFill>
              </a:rPr>
              <a:t>Sinnvolle Ergänzung der gesetzlichen und privaten Absicherung</a:t>
            </a:r>
          </a:p>
        </p:txBody>
      </p:sp>
      <p:sp>
        <p:nvSpPr>
          <p:cNvPr id="22" name="Textplatzhalter 2">
            <a:extLst>
              <a:ext uri="{FF2B5EF4-FFF2-40B4-BE49-F238E27FC236}">
                <a16:creationId xmlns:a16="http://schemas.microsoft.com/office/drawing/2014/main" id="{51400B01-0B5D-44D2-86AA-27BBF30B2FCA}"/>
              </a:ext>
            </a:extLst>
          </p:cNvPr>
          <p:cNvSpPr txBox="1">
            <a:spLocks/>
          </p:cNvSpPr>
          <p:nvPr/>
        </p:nvSpPr>
        <p:spPr bwMode="gray">
          <a:xfrm>
            <a:off x="1683896" y="4529752"/>
            <a:ext cx="5638392" cy="51115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b="0">
                <a:solidFill>
                  <a:schemeClr val="bg1"/>
                </a:solidFill>
              </a:rPr>
              <a:t>Mitversicherung von Familienangehörigen möglich</a:t>
            </a:r>
          </a:p>
        </p:txBody>
      </p:sp>
      <p:sp>
        <p:nvSpPr>
          <p:cNvPr id="23" name="Textplatzhalter 2">
            <a:extLst>
              <a:ext uri="{FF2B5EF4-FFF2-40B4-BE49-F238E27FC236}">
                <a16:creationId xmlns:a16="http://schemas.microsoft.com/office/drawing/2014/main" id="{FBEDCA1F-EE9C-4505-9D27-028E46526258}"/>
              </a:ext>
            </a:extLst>
          </p:cNvPr>
          <p:cNvSpPr txBox="1">
            <a:spLocks/>
          </p:cNvSpPr>
          <p:nvPr/>
        </p:nvSpPr>
        <p:spPr bwMode="gray">
          <a:xfrm>
            <a:off x="1683896" y="5409507"/>
            <a:ext cx="5638392" cy="51115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b="0">
                <a:solidFill>
                  <a:schemeClr val="bg1"/>
                </a:solidFill>
              </a:rPr>
              <a:t>Große Leistungsauswahl, für alle Mitarbeiter kostenlos</a:t>
            </a:r>
          </a:p>
        </p:txBody>
      </p:sp>
      <p:sp>
        <p:nvSpPr>
          <p:cNvPr id="24" name="Textplatzhalter 2">
            <a:extLst>
              <a:ext uri="{FF2B5EF4-FFF2-40B4-BE49-F238E27FC236}">
                <a16:creationId xmlns:a16="http://schemas.microsoft.com/office/drawing/2014/main" id="{CD9DD7C6-D3E5-4995-A6BD-7C9149265FC0}"/>
              </a:ext>
            </a:extLst>
          </p:cNvPr>
          <p:cNvSpPr txBox="1">
            <a:spLocks/>
          </p:cNvSpPr>
          <p:nvPr/>
        </p:nvSpPr>
        <p:spPr>
          <a:xfrm>
            <a:off x="1614046" y="1891130"/>
            <a:ext cx="5638392" cy="51115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>
                <a:solidFill>
                  <a:schemeClr val="bg1"/>
                </a:solidFill>
              </a:rPr>
              <a:t>Arbeitgeber bietet besondere Rahmenbedingungen</a:t>
            </a:r>
          </a:p>
        </p:txBody>
      </p:sp>
    </p:spTree>
    <p:extLst>
      <p:ext uri="{BB962C8B-B14F-4D97-AF65-F5344CB8AC3E}">
        <p14:creationId xmlns:p14="http://schemas.microsoft.com/office/powerpoint/2010/main" val="51276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platzhalter 7" descr="Mann in einer Tischlerei">
            <a:extLst>
              <a:ext uri="{FF2B5EF4-FFF2-40B4-BE49-F238E27FC236}">
                <a16:creationId xmlns:a16="http://schemas.microsoft.com/office/drawing/2014/main" id="{BDD25BAB-713D-450A-BF5D-722097308D3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1" r="19631"/>
          <a:stretch/>
        </p:blipFill>
        <p:spPr>
          <a:xfrm>
            <a:off x="5951538" y="0"/>
            <a:ext cx="6240462" cy="6858000"/>
          </a:xfrm>
        </p:spPr>
      </p:pic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0AB0114-A6D7-5843-A7F9-7A51F6B6716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8BD4B411-75AD-45C5-ACC8-065D9348DA00}" type="datetime1">
              <a:rPr lang="de-DE" smtClean="0"/>
              <a:t>11.08.2022</a:t>
            </a:fld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DEF03B0-A982-3D4D-AE4D-2C6AD04A49E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8C043CC-5C95-4899-A53E-B5A0898FD6B6}" type="slidenum">
              <a:rPr lang="de-DE" smtClean="0"/>
              <a:pPr/>
              <a:t>6</a:t>
            </a:fld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CD31E07-ABE3-4AD5-99D6-DB24B85A67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8379231" cy="6858000"/>
          </a:xfrm>
        </p:spPr>
        <p:txBody>
          <a:bodyPr anchor="t"/>
          <a:lstStyle/>
          <a:p>
            <a:r>
              <a:rPr lang="de-DE" b="0" dirty="0"/>
              <a:t>Wirkungsfelder - Arbeitnehmersicht</a:t>
            </a:r>
          </a:p>
        </p:txBody>
      </p:sp>
      <p:sp>
        <p:nvSpPr>
          <p:cNvPr id="16" name="Freihandform: Form 15">
            <a:extLst>
              <a:ext uri="{FF2B5EF4-FFF2-40B4-BE49-F238E27FC236}">
                <a16:creationId xmlns:a16="http://schemas.microsoft.com/office/drawing/2014/main" id="{A0B1EA1A-0255-4661-ADCD-073442663A78}"/>
              </a:ext>
            </a:extLst>
          </p:cNvPr>
          <p:cNvSpPr>
            <a:spLocks noChangeAspect="1"/>
          </p:cNvSpPr>
          <p:nvPr/>
        </p:nvSpPr>
        <p:spPr>
          <a:xfrm>
            <a:off x="407988" y="1890484"/>
            <a:ext cx="728473" cy="504000"/>
          </a:xfrm>
          <a:custGeom>
            <a:avLst/>
            <a:gdLst>
              <a:gd name="connsiteX0" fmla="*/ 660826 w 738815"/>
              <a:gd name="connsiteY0" fmla="*/ 0 h 511155"/>
              <a:gd name="connsiteX1" fmla="*/ 715973 w 738815"/>
              <a:gd name="connsiteY1" fmla="*/ 22842 h 511155"/>
              <a:gd name="connsiteX2" fmla="*/ 715973 w 738815"/>
              <a:gd name="connsiteY2" fmla="*/ 133139 h 511155"/>
              <a:gd name="connsiteX3" fmla="*/ 364116 w 738815"/>
              <a:gd name="connsiteY3" fmla="*/ 484997 h 511155"/>
              <a:gd name="connsiteX4" fmla="*/ 363423 w 738815"/>
              <a:gd name="connsiteY4" fmla="*/ 485456 h 511155"/>
              <a:gd name="connsiteX5" fmla="*/ 362240 w 738815"/>
              <a:gd name="connsiteY5" fmla="*/ 488313 h 511155"/>
              <a:gd name="connsiteX6" fmla="*/ 251943 w 738815"/>
              <a:gd name="connsiteY6" fmla="*/ 488313 h 511155"/>
              <a:gd name="connsiteX7" fmla="*/ 22842 w 738815"/>
              <a:gd name="connsiteY7" fmla="*/ 259211 h 511155"/>
              <a:gd name="connsiteX8" fmla="*/ 22842 w 738815"/>
              <a:gd name="connsiteY8" fmla="*/ 148915 h 511155"/>
              <a:gd name="connsiteX9" fmla="*/ 133138 w 738815"/>
              <a:gd name="connsiteY9" fmla="*/ 148915 h 511155"/>
              <a:gd name="connsiteX10" fmla="*/ 306371 w 738815"/>
              <a:gd name="connsiteY10" fmla="*/ 322148 h 511155"/>
              <a:gd name="connsiteX11" fmla="*/ 605677 w 738815"/>
              <a:gd name="connsiteY11" fmla="*/ 22843 h 511155"/>
              <a:gd name="connsiteX12" fmla="*/ 660826 w 738815"/>
              <a:gd name="connsiteY12" fmla="*/ 0 h 51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8815" h="511155">
                <a:moveTo>
                  <a:pt x="660826" y="0"/>
                </a:moveTo>
                <a:cubicBezTo>
                  <a:pt x="680784" y="0"/>
                  <a:pt x="700744" y="7613"/>
                  <a:pt x="715973" y="22842"/>
                </a:cubicBezTo>
                <a:cubicBezTo>
                  <a:pt x="746430" y="53300"/>
                  <a:pt x="746430" y="102682"/>
                  <a:pt x="715973" y="133139"/>
                </a:cubicBezTo>
                <a:lnTo>
                  <a:pt x="364116" y="484997"/>
                </a:lnTo>
                <a:lnTo>
                  <a:pt x="363423" y="485456"/>
                </a:lnTo>
                <a:lnTo>
                  <a:pt x="362240" y="488313"/>
                </a:lnTo>
                <a:cubicBezTo>
                  <a:pt x="331782" y="518770"/>
                  <a:pt x="282400" y="518770"/>
                  <a:pt x="251943" y="488313"/>
                </a:cubicBezTo>
                <a:lnTo>
                  <a:pt x="22842" y="259211"/>
                </a:lnTo>
                <a:cubicBezTo>
                  <a:pt x="-7615" y="228754"/>
                  <a:pt x="-7615" y="179372"/>
                  <a:pt x="22842" y="148915"/>
                </a:cubicBezTo>
                <a:cubicBezTo>
                  <a:pt x="53299" y="118458"/>
                  <a:pt x="102681" y="118458"/>
                  <a:pt x="133138" y="148915"/>
                </a:cubicBezTo>
                <a:lnTo>
                  <a:pt x="306371" y="322148"/>
                </a:lnTo>
                <a:lnTo>
                  <a:pt x="605677" y="22843"/>
                </a:lnTo>
                <a:cubicBezTo>
                  <a:pt x="620905" y="7614"/>
                  <a:pt x="640865" y="-1"/>
                  <a:pt x="660826" y="0"/>
                </a:cubicBezTo>
                <a:close/>
              </a:path>
            </a:pathLst>
          </a:custGeom>
          <a:solidFill>
            <a:srgbClr val="CD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72000" rIns="108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10000"/>
              </a:lnSpc>
              <a:spcBef>
                <a:spcPts val="600"/>
              </a:spcBef>
            </a:pPr>
            <a:endParaRPr lang="de-DE" sz="1600"/>
          </a:p>
        </p:txBody>
      </p:sp>
      <p:sp>
        <p:nvSpPr>
          <p:cNvPr id="17" name="Freihandform: Form 16">
            <a:extLst>
              <a:ext uri="{FF2B5EF4-FFF2-40B4-BE49-F238E27FC236}">
                <a16:creationId xmlns:a16="http://schemas.microsoft.com/office/drawing/2014/main" id="{D93C5DEC-F7F0-4849-9DA1-95D2A8781CC9}"/>
              </a:ext>
            </a:extLst>
          </p:cNvPr>
          <p:cNvSpPr>
            <a:spLocks noChangeAspect="1"/>
          </p:cNvSpPr>
          <p:nvPr/>
        </p:nvSpPr>
        <p:spPr>
          <a:xfrm>
            <a:off x="407987" y="2770240"/>
            <a:ext cx="738815" cy="511155"/>
          </a:xfrm>
          <a:custGeom>
            <a:avLst/>
            <a:gdLst>
              <a:gd name="connsiteX0" fmla="*/ 660826 w 738815"/>
              <a:gd name="connsiteY0" fmla="*/ 0 h 511155"/>
              <a:gd name="connsiteX1" fmla="*/ 715973 w 738815"/>
              <a:gd name="connsiteY1" fmla="*/ 22842 h 511155"/>
              <a:gd name="connsiteX2" fmla="*/ 715973 w 738815"/>
              <a:gd name="connsiteY2" fmla="*/ 133139 h 511155"/>
              <a:gd name="connsiteX3" fmla="*/ 364116 w 738815"/>
              <a:gd name="connsiteY3" fmla="*/ 484997 h 511155"/>
              <a:gd name="connsiteX4" fmla="*/ 363423 w 738815"/>
              <a:gd name="connsiteY4" fmla="*/ 485456 h 511155"/>
              <a:gd name="connsiteX5" fmla="*/ 362240 w 738815"/>
              <a:gd name="connsiteY5" fmla="*/ 488313 h 511155"/>
              <a:gd name="connsiteX6" fmla="*/ 251943 w 738815"/>
              <a:gd name="connsiteY6" fmla="*/ 488313 h 511155"/>
              <a:gd name="connsiteX7" fmla="*/ 22842 w 738815"/>
              <a:gd name="connsiteY7" fmla="*/ 259211 h 511155"/>
              <a:gd name="connsiteX8" fmla="*/ 22842 w 738815"/>
              <a:gd name="connsiteY8" fmla="*/ 148915 h 511155"/>
              <a:gd name="connsiteX9" fmla="*/ 133138 w 738815"/>
              <a:gd name="connsiteY9" fmla="*/ 148915 h 511155"/>
              <a:gd name="connsiteX10" fmla="*/ 306371 w 738815"/>
              <a:gd name="connsiteY10" fmla="*/ 322148 h 511155"/>
              <a:gd name="connsiteX11" fmla="*/ 605677 w 738815"/>
              <a:gd name="connsiteY11" fmla="*/ 22843 h 511155"/>
              <a:gd name="connsiteX12" fmla="*/ 660826 w 738815"/>
              <a:gd name="connsiteY12" fmla="*/ 0 h 51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8815" h="511155">
                <a:moveTo>
                  <a:pt x="660826" y="0"/>
                </a:moveTo>
                <a:cubicBezTo>
                  <a:pt x="680784" y="0"/>
                  <a:pt x="700744" y="7613"/>
                  <a:pt x="715973" y="22842"/>
                </a:cubicBezTo>
                <a:cubicBezTo>
                  <a:pt x="746430" y="53300"/>
                  <a:pt x="746430" y="102682"/>
                  <a:pt x="715973" y="133139"/>
                </a:cubicBezTo>
                <a:lnTo>
                  <a:pt x="364116" y="484997"/>
                </a:lnTo>
                <a:lnTo>
                  <a:pt x="363423" y="485456"/>
                </a:lnTo>
                <a:lnTo>
                  <a:pt x="362240" y="488313"/>
                </a:lnTo>
                <a:cubicBezTo>
                  <a:pt x="331782" y="518770"/>
                  <a:pt x="282400" y="518770"/>
                  <a:pt x="251943" y="488313"/>
                </a:cubicBezTo>
                <a:lnTo>
                  <a:pt x="22842" y="259211"/>
                </a:lnTo>
                <a:cubicBezTo>
                  <a:pt x="-7615" y="228754"/>
                  <a:pt x="-7615" y="179372"/>
                  <a:pt x="22842" y="148915"/>
                </a:cubicBezTo>
                <a:cubicBezTo>
                  <a:pt x="53299" y="118458"/>
                  <a:pt x="102681" y="118458"/>
                  <a:pt x="133138" y="148915"/>
                </a:cubicBezTo>
                <a:lnTo>
                  <a:pt x="306371" y="322148"/>
                </a:lnTo>
                <a:lnTo>
                  <a:pt x="605677" y="22843"/>
                </a:lnTo>
                <a:cubicBezTo>
                  <a:pt x="620905" y="7614"/>
                  <a:pt x="640865" y="-1"/>
                  <a:pt x="660826" y="0"/>
                </a:cubicBezTo>
                <a:close/>
              </a:path>
            </a:pathLst>
          </a:custGeom>
          <a:solidFill>
            <a:srgbClr val="CD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72000" rIns="108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10000"/>
              </a:lnSpc>
              <a:spcBef>
                <a:spcPts val="600"/>
              </a:spcBef>
            </a:pPr>
            <a:endParaRPr lang="de-DE" sz="2000"/>
          </a:p>
        </p:txBody>
      </p:sp>
      <p:sp>
        <p:nvSpPr>
          <p:cNvPr id="18" name="Freihandform: Form 17">
            <a:extLst>
              <a:ext uri="{FF2B5EF4-FFF2-40B4-BE49-F238E27FC236}">
                <a16:creationId xmlns:a16="http://schemas.microsoft.com/office/drawing/2014/main" id="{4559514A-6C96-458F-8EF5-115E3616F96E}"/>
              </a:ext>
            </a:extLst>
          </p:cNvPr>
          <p:cNvSpPr>
            <a:spLocks noChangeAspect="1"/>
          </p:cNvSpPr>
          <p:nvPr/>
        </p:nvSpPr>
        <p:spPr>
          <a:xfrm>
            <a:off x="407986" y="3649996"/>
            <a:ext cx="738815" cy="511155"/>
          </a:xfrm>
          <a:custGeom>
            <a:avLst/>
            <a:gdLst>
              <a:gd name="connsiteX0" fmla="*/ 660826 w 738815"/>
              <a:gd name="connsiteY0" fmla="*/ 0 h 511155"/>
              <a:gd name="connsiteX1" fmla="*/ 715973 w 738815"/>
              <a:gd name="connsiteY1" fmla="*/ 22842 h 511155"/>
              <a:gd name="connsiteX2" fmla="*/ 715973 w 738815"/>
              <a:gd name="connsiteY2" fmla="*/ 133139 h 511155"/>
              <a:gd name="connsiteX3" fmla="*/ 364116 w 738815"/>
              <a:gd name="connsiteY3" fmla="*/ 484997 h 511155"/>
              <a:gd name="connsiteX4" fmla="*/ 363423 w 738815"/>
              <a:gd name="connsiteY4" fmla="*/ 485456 h 511155"/>
              <a:gd name="connsiteX5" fmla="*/ 362240 w 738815"/>
              <a:gd name="connsiteY5" fmla="*/ 488313 h 511155"/>
              <a:gd name="connsiteX6" fmla="*/ 251943 w 738815"/>
              <a:gd name="connsiteY6" fmla="*/ 488313 h 511155"/>
              <a:gd name="connsiteX7" fmla="*/ 22842 w 738815"/>
              <a:gd name="connsiteY7" fmla="*/ 259211 h 511155"/>
              <a:gd name="connsiteX8" fmla="*/ 22842 w 738815"/>
              <a:gd name="connsiteY8" fmla="*/ 148915 h 511155"/>
              <a:gd name="connsiteX9" fmla="*/ 133138 w 738815"/>
              <a:gd name="connsiteY9" fmla="*/ 148915 h 511155"/>
              <a:gd name="connsiteX10" fmla="*/ 306371 w 738815"/>
              <a:gd name="connsiteY10" fmla="*/ 322148 h 511155"/>
              <a:gd name="connsiteX11" fmla="*/ 605677 w 738815"/>
              <a:gd name="connsiteY11" fmla="*/ 22843 h 511155"/>
              <a:gd name="connsiteX12" fmla="*/ 660826 w 738815"/>
              <a:gd name="connsiteY12" fmla="*/ 0 h 51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8815" h="511155">
                <a:moveTo>
                  <a:pt x="660826" y="0"/>
                </a:moveTo>
                <a:cubicBezTo>
                  <a:pt x="680784" y="0"/>
                  <a:pt x="700744" y="7613"/>
                  <a:pt x="715973" y="22842"/>
                </a:cubicBezTo>
                <a:cubicBezTo>
                  <a:pt x="746430" y="53300"/>
                  <a:pt x="746430" y="102682"/>
                  <a:pt x="715973" y="133139"/>
                </a:cubicBezTo>
                <a:lnTo>
                  <a:pt x="364116" y="484997"/>
                </a:lnTo>
                <a:lnTo>
                  <a:pt x="363423" y="485456"/>
                </a:lnTo>
                <a:lnTo>
                  <a:pt x="362240" y="488313"/>
                </a:lnTo>
                <a:cubicBezTo>
                  <a:pt x="331782" y="518770"/>
                  <a:pt x="282400" y="518770"/>
                  <a:pt x="251943" y="488313"/>
                </a:cubicBezTo>
                <a:lnTo>
                  <a:pt x="22842" y="259211"/>
                </a:lnTo>
                <a:cubicBezTo>
                  <a:pt x="-7615" y="228754"/>
                  <a:pt x="-7615" y="179372"/>
                  <a:pt x="22842" y="148915"/>
                </a:cubicBezTo>
                <a:cubicBezTo>
                  <a:pt x="53299" y="118458"/>
                  <a:pt x="102681" y="118458"/>
                  <a:pt x="133138" y="148915"/>
                </a:cubicBezTo>
                <a:lnTo>
                  <a:pt x="306371" y="322148"/>
                </a:lnTo>
                <a:lnTo>
                  <a:pt x="605677" y="22843"/>
                </a:lnTo>
                <a:cubicBezTo>
                  <a:pt x="620905" y="7614"/>
                  <a:pt x="640865" y="-1"/>
                  <a:pt x="660826" y="0"/>
                </a:cubicBezTo>
                <a:close/>
              </a:path>
            </a:pathLst>
          </a:custGeom>
          <a:solidFill>
            <a:srgbClr val="CD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72000" rIns="108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10000"/>
              </a:lnSpc>
              <a:spcBef>
                <a:spcPts val="600"/>
              </a:spcBef>
            </a:pPr>
            <a:endParaRPr lang="de-DE" sz="2000"/>
          </a:p>
        </p:txBody>
      </p:sp>
      <p:sp>
        <p:nvSpPr>
          <p:cNvPr id="19" name="Freihandform: Form 18">
            <a:extLst>
              <a:ext uri="{FF2B5EF4-FFF2-40B4-BE49-F238E27FC236}">
                <a16:creationId xmlns:a16="http://schemas.microsoft.com/office/drawing/2014/main" id="{47A2D64C-CD53-4928-BA4C-BE4D7C1567E7}"/>
              </a:ext>
            </a:extLst>
          </p:cNvPr>
          <p:cNvSpPr>
            <a:spLocks noChangeAspect="1"/>
          </p:cNvSpPr>
          <p:nvPr/>
        </p:nvSpPr>
        <p:spPr>
          <a:xfrm>
            <a:off x="407985" y="4529752"/>
            <a:ext cx="738815" cy="511155"/>
          </a:xfrm>
          <a:custGeom>
            <a:avLst/>
            <a:gdLst>
              <a:gd name="connsiteX0" fmla="*/ 660826 w 738815"/>
              <a:gd name="connsiteY0" fmla="*/ 0 h 511155"/>
              <a:gd name="connsiteX1" fmla="*/ 715973 w 738815"/>
              <a:gd name="connsiteY1" fmla="*/ 22842 h 511155"/>
              <a:gd name="connsiteX2" fmla="*/ 715973 w 738815"/>
              <a:gd name="connsiteY2" fmla="*/ 133139 h 511155"/>
              <a:gd name="connsiteX3" fmla="*/ 364116 w 738815"/>
              <a:gd name="connsiteY3" fmla="*/ 484997 h 511155"/>
              <a:gd name="connsiteX4" fmla="*/ 363423 w 738815"/>
              <a:gd name="connsiteY4" fmla="*/ 485456 h 511155"/>
              <a:gd name="connsiteX5" fmla="*/ 362240 w 738815"/>
              <a:gd name="connsiteY5" fmla="*/ 488313 h 511155"/>
              <a:gd name="connsiteX6" fmla="*/ 251943 w 738815"/>
              <a:gd name="connsiteY6" fmla="*/ 488313 h 511155"/>
              <a:gd name="connsiteX7" fmla="*/ 22842 w 738815"/>
              <a:gd name="connsiteY7" fmla="*/ 259211 h 511155"/>
              <a:gd name="connsiteX8" fmla="*/ 22842 w 738815"/>
              <a:gd name="connsiteY8" fmla="*/ 148915 h 511155"/>
              <a:gd name="connsiteX9" fmla="*/ 133138 w 738815"/>
              <a:gd name="connsiteY9" fmla="*/ 148915 h 511155"/>
              <a:gd name="connsiteX10" fmla="*/ 306371 w 738815"/>
              <a:gd name="connsiteY10" fmla="*/ 322148 h 511155"/>
              <a:gd name="connsiteX11" fmla="*/ 605677 w 738815"/>
              <a:gd name="connsiteY11" fmla="*/ 22843 h 511155"/>
              <a:gd name="connsiteX12" fmla="*/ 660826 w 738815"/>
              <a:gd name="connsiteY12" fmla="*/ 0 h 51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8815" h="511155">
                <a:moveTo>
                  <a:pt x="660826" y="0"/>
                </a:moveTo>
                <a:cubicBezTo>
                  <a:pt x="680784" y="0"/>
                  <a:pt x="700744" y="7613"/>
                  <a:pt x="715973" y="22842"/>
                </a:cubicBezTo>
                <a:cubicBezTo>
                  <a:pt x="746430" y="53300"/>
                  <a:pt x="746430" y="102682"/>
                  <a:pt x="715973" y="133139"/>
                </a:cubicBezTo>
                <a:lnTo>
                  <a:pt x="364116" y="484997"/>
                </a:lnTo>
                <a:lnTo>
                  <a:pt x="363423" y="485456"/>
                </a:lnTo>
                <a:lnTo>
                  <a:pt x="362240" y="488313"/>
                </a:lnTo>
                <a:cubicBezTo>
                  <a:pt x="331782" y="518770"/>
                  <a:pt x="282400" y="518770"/>
                  <a:pt x="251943" y="488313"/>
                </a:cubicBezTo>
                <a:lnTo>
                  <a:pt x="22842" y="259211"/>
                </a:lnTo>
                <a:cubicBezTo>
                  <a:pt x="-7615" y="228754"/>
                  <a:pt x="-7615" y="179372"/>
                  <a:pt x="22842" y="148915"/>
                </a:cubicBezTo>
                <a:cubicBezTo>
                  <a:pt x="53299" y="118458"/>
                  <a:pt x="102681" y="118458"/>
                  <a:pt x="133138" y="148915"/>
                </a:cubicBezTo>
                <a:lnTo>
                  <a:pt x="306371" y="322148"/>
                </a:lnTo>
                <a:lnTo>
                  <a:pt x="605677" y="22843"/>
                </a:lnTo>
                <a:cubicBezTo>
                  <a:pt x="620905" y="7614"/>
                  <a:pt x="640865" y="-1"/>
                  <a:pt x="660826" y="0"/>
                </a:cubicBezTo>
                <a:close/>
              </a:path>
            </a:pathLst>
          </a:custGeom>
          <a:solidFill>
            <a:srgbClr val="CD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72000" rIns="108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10000"/>
              </a:lnSpc>
              <a:spcBef>
                <a:spcPts val="600"/>
              </a:spcBef>
            </a:pPr>
            <a:endParaRPr lang="de-DE" sz="2000"/>
          </a:p>
        </p:txBody>
      </p:sp>
      <p:sp>
        <p:nvSpPr>
          <p:cNvPr id="15" name="Freihandform: Form 14">
            <a:extLst>
              <a:ext uri="{FF2B5EF4-FFF2-40B4-BE49-F238E27FC236}">
                <a16:creationId xmlns:a16="http://schemas.microsoft.com/office/drawing/2014/main" id="{FF84FC3A-4CE1-4BEE-829C-491E05AF7C38}"/>
              </a:ext>
            </a:extLst>
          </p:cNvPr>
          <p:cNvSpPr>
            <a:spLocks noChangeAspect="1"/>
          </p:cNvSpPr>
          <p:nvPr/>
        </p:nvSpPr>
        <p:spPr>
          <a:xfrm>
            <a:off x="407984" y="5409508"/>
            <a:ext cx="738815" cy="511155"/>
          </a:xfrm>
          <a:custGeom>
            <a:avLst/>
            <a:gdLst>
              <a:gd name="connsiteX0" fmla="*/ 660826 w 738815"/>
              <a:gd name="connsiteY0" fmla="*/ 0 h 511155"/>
              <a:gd name="connsiteX1" fmla="*/ 715973 w 738815"/>
              <a:gd name="connsiteY1" fmla="*/ 22842 h 511155"/>
              <a:gd name="connsiteX2" fmla="*/ 715973 w 738815"/>
              <a:gd name="connsiteY2" fmla="*/ 133139 h 511155"/>
              <a:gd name="connsiteX3" fmla="*/ 364116 w 738815"/>
              <a:gd name="connsiteY3" fmla="*/ 484997 h 511155"/>
              <a:gd name="connsiteX4" fmla="*/ 363423 w 738815"/>
              <a:gd name="connsiteY4" fmla="*/ 485456 h 511155"/>
              <a:gd name="connsiteX5" fmla="*/ 362240 w 738815"/>
              <a:gd name="connsiteY5" fmla="*/ 488313 h 511155"/>
              <a:gd name="connsiteX6" fmla="*/ 251943 w 738815"/>
              <a:gd name="connsiteY6" fmla="*/ 488313 h 511155"/>
              <a:gd name="connsiteX7" fmla="*/ 22842 w 738815"/>
              <a:gd name="connsiteY7" fmla="*/ 259211 h 511155"/>
              <a:gd name="connsiteX8" fmla="*/ 22842 w 738815"/>
              <a:gd name="connsiteY8" fmla="*/ 148915 h 511155"/>
              <a:gd name="connsiteX9" fmla="*/ 133138 w 738815"/>
              <a:gd name="connsiteY9" fmla="*/ 148915 h 511155"/>
              <a:gd name="connsiteX10" fmla="*/ 306371 w 738815"/>
              <a:gd name="connsiteY10" fmla="*/ 322148 h 511155"/>
              <a:gd name="connsiteX11" fmla="*/ 605677 w 738815"/>
              <a:gd name="connsiteY11" fmla="*/ 22843 h 511155"/>
              <a:gd name="connsiteX12" fmla="*/ 660826 w 738815"/>
              <a:gd name="connsiteY12" fmla="*/ 0 h 51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8815" h="511155">
                <a:moveTo>
                  <a:pt x="660826" y="0"/>
                </a:moveTo>
                <a:cubicBezTo>
                  <a:pt x="680784" y="0"/>
                  <a:pt x="700744" y="7613"/>
                  <a:pt x="715973" y="22842"/>
                </a:cubicBezTo>
                <a:cubicBezTo>
                  <a:pt x="746430" y="53300"/>
                  <a:pt x="746430" y="102682"/>
                  <a:pt x="715973" y="133139"/>
                </a:cubicBezTo>
                <a:lnTo>
                  <a:pt x="364116" y="484997"/>
                </a:lnTo>
                <a:lnTo>
                  <a:pt x="363423" y="485456"/>
                </a:lnTo>
                <a:lnTo>
                  <a:pt x="362240" y="488313"/>
                </a:lnTo>
                <a:cubicBezTo>
                  <a:pt x="331782" y="518770"/>
                  <a:pt x="282400" y="518770"/>
                  <a:pt x="251943" y="488313"/>
                </a:cubicBezTo>
                <a:lnTo>
                  <a:pt x="22842" y="259211"/>
                </a:lnTo>
                <a:cubicBezTo>
                  <a:pt x="-7615" y="228754"/>
                  <a:pt x="-7615" y="179372"/>
                  <a:pt x="22842" y="148915"/>
                </a:cubicBezTo>
                <a:cubicBezTo>
                  <a:pt x="53299" y="118458"/>
                  <a:pt x="102681" y="118458"/>
                  <a:pt x="133138" y="148915"/>
                </a:cubicBezTo>
                <a:lnTo>
                  <a:pt x="306371" y="322148"/>
                </a:lnTo>
                <a:lnTo>
                  <a:pt x="605677" y="22843"/>
                </a:lnTo>
                <a:cubicBezTo>
                  <a:pt x="620905" y="7614"/>
                  <a:pt x="640865" y="-1"/>
                  <a:pt x="660826" y="0"/>
                </a:cubicBezTo>
                <a:close/>
              </a:path>
            </a:pathLst>
          </a:custGeom>
          <a:solidFill>
            <a:srgbClr val="CD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72000" rIns="108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10000"/>
              </a:lnSpc>
              <a:spcBef>
                <a:spcPts val="600"/>
              </a:spcBef>
            </a:pPr>
            <a:endParaRPr lang="de-DE" sz="2000"/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B8D27821-27D4-4CBB-BCF3-19593544BD7A}"/>
              </a:ext>
            </a:extLst>
          </p:cNvPr>
          <p:cNvSpPr txBox="1">
            <a:spLocks/>
          </p:cNvSpPr>
          <p:nvPr/>
        </p:nvSpPr>
        <p:spPr bwMode="gray">
          <a:xfrm>
            <a:off x="1683896" y="2770886"/>
            <a:ext cx="6158354" cy="51115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b="0">
                <a:solidFill>
                  <a:schemeClr val="bg1"/>
                </a:solidFill>
              </a:rPr>
              <a:t>Keine Gesundheitsprüfung, keine Wartezeiten, keine Ausschlüsse</a:t>
            </a:r>
          </a:p>
        </p:txBody>
      </p:sp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452A1BB8-570B-4D29-B36E-3E7C6BE7CC2B}"/>
              </a:ext>
            </a:extLst>
          </p:cNvPr>
          <p:cNvSpPr txBox="1">
            <a:spLocks/>
          </p:cNvSpPr>
          <p:nvPr/>
        </p:nvSpPr>
        <p:spPr bwMode="gray">
          <a:xfrm>
            <a:off x="1683896" y="3644524"/>
            <a:ext cx="6056754" cy="51115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b="0">
                <a:solidFill>
                  <a:schemeClr val="bg1"/>
                </a:solidFill>
              </a:rPr>
              <a:t>Sinnvolle Ergänzung der gesetzlichen und privaten Absicherung</a:t>
            </a:r>
          </a:p>
        </p:txBody>
      </p:sp>
      <p:sp>
        <p:nvSpPr>
          <p:cNvPr id="22" name="Textplatzhalter 2">
            <a:extLst>
              <a:ext uri="{FF2B5EF4-FFF2-40B4-BE49-F238E27FC236}">
                <a16:creationId xmlns:a16="http://schemas.microsoft.com/office/drawing/2014/main" id="{51400B01-0B5D-44D2-86AA-27BBF30B2FCA}"/>
              </a:ext>
            </a:extLst>
          </p:cNvPr>
          <p:cNvSpPr txBox="1">
            <a:spLocks/>
          </p:cNvSpPr>
          <p:nvPr/>
        </p:nvSpPr>
        <p:spPr bwMode="gray">
          <a:xfrm>
            <a:off x="1683896" y="4529752"/>
            <a:ext cx="5638392" cy="51115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b="0">
                <a:solidFill>
                  <a:schemeClr val="bg1"/>
                </a:solidFill>
              </a:rPr>
              <a:t>Mitversicherung von Familienangehörigen möglich</a:t>
            </a:r>
          </a:p>
        </p:txBody>
      </p:sp>
      <p:sp>
        <p:nvSpPr>
          <p:cNvPr id="23" name="Textplatzhalter 2">
            <a:extLst>
              <a:ext uri="{FF2B5EF4-FFF2-40B4-BE49-F238E27FC236}">
                <a16:creationId xmlns:a16="http://schemas.microsoft.com/office/drawing/2014/main" id="{FBEDCA1F-EE9C-4505-9D27-028E46526258}"/>
              </a:ext>
            </a:extLst>
          </p:cNvPr>
          <p:cNvSpPr txBox="1">
            <a:spLocks/>
          </p:cNvSpPr>
          <p:nvPr/>
        </p:nvSpPr>
        <p:spPr bwMode="gray">
          <a:xfrm>
            <a:off x="1683896" y="5409507"/>
            <a:ext cx="5638392" cy="51115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b="0" dirty="0">
                <a:solidFill>
                  <a:schemeClr val="bg1"/>
                </a:solidFill>
              </a:rPr>
              <a:t>Große Leistungsauswahl, für alle Mitarbeiter kostenlos</a:t>
            </a:r>
          </a:p>
        </p:txBody>
      </p:sp>
      <p:sp>
        <p:nvSpPr>
          <p:cNvPr id="24" name="Textplatzhalter 2">
            <a:extLst>
              <a:ext uri="{FF2B5EF4-FFF2-40B4-BE49-F238E27FC236}">
                <a16:creationId xmlns:a16="http://schemas.microsoft.com/office/drawing/2014/main" id="{CD9DD7C6-D3E5-4995-A6BD-7C9149265FC0}"/>
              </a:ext>
            </a:extLst>
          </p:cNvPr>
          <p:cNvSpPr txBox="1">
            <a:spLocks/>
          </p:cNvSpPr>
          <p:nvPr/>
        </p:nvSpPr>
        <p:spPr>
          <a:xfrm>
            <a:off x="1614046" y="1891130"/>
            <a:ext cx="5015354" cy="51115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solidFill>
                  <a:schemeClr val="bg1"/>
                </a:solidFill>
              </a:rPr>
              <a:t>Arbeitgeber bietet besondere Rahmenbedingungen</a:t>
            </a:r>
          </a:p>
        </p:txBody>
      </p:sp>
    </p:spTree>
    <p:extLst>
      <p:ext uri="{BB962C8B-B14F-4D97-AF65-F5344CB8AC3E}">
        <p14:creationId xmlns:p14="http://schemas.microsoft.com/office/powerpoint/2010/main" val="408583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platzhalter 11" descr="Ein Bild, das Gebäude, Person, draußen, Mann enthält.&#10;&#10;Automatisch generierte Beschreibung">
            <a:extLst>
              <a:ext uri="{FF2B5EF4-FFF2-40B4-BE49-F238E27FC236}">
                <a16:creationId xmlns:a16="http://schemas.microsoft.com/office/drawing/2014/main" id="{F8DA15FF-030F-024F-8844-ADBEDD34595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1538" y="0"/>
            <a:ext cx="6240462" cy="6858000"/>
          </a:xfr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8451FBFC-F56D-434B-B5D3-DC88F4DBD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Unsere Produktpalette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FA321E8-5C49-5B4A-A4E2-AB0B567ADB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Einfaches Handling &amp; Kein Verwaltungsaufwand</a:t>
            </a:r>
          </a:p>
        </p:txBody>
      </p:sp>
      <p:pic>
        <p:nvPicPr>
          <p:cNvPr id="16" name="Grafik 15" descr="Herz, pulsierend">
            <a:extLst>
              <a:ext uri="{FF2B5EF4-FFF2-40B4-BE49-F238E27FC236}">
                <a16:creationId xmlns:a16="http://schemas.microsoft.com/office/drawing/2014/main" id="{AD07C9C6-E09D-4E40-9991-3A3D99ECC1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0488" y="2588196"/>
            <a:ext cx="1533861" cy="153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40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 descr="Personen am Besprechungstisch">
            <a:extLst>
              <a:ext uri="{FF2B5EF4-FFF2-40B4-BE49-F238E27FC236}">
                <a16:creationId xmlns:a16="http://schemas.microsoft.com/office/drawing/2014/main" id="{7DFBEF94-6AC9-407A-A7F7-98F50E98DCB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2" b="3472"/>
          <a:stretch/>
        </p:blipFill>
        <p:spPr>
          <a:xfrm>
            <a:off x="0" y="0"/>
            <a:ext cx="12192000" cy="6381750"/>
          </a:xfrm>
        </p:spPr>
      </p:pic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1D133C30-2478-4D7C-8DD4-53A322FCE73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9" name="Titel 18">
            <a:extLst>
              <a:ext uri="{FF2B5EF4-FFF2-40B4-BE49-F238E27FC236}">
                <a16:creationId xmlns:a16="http://schemas.microsoft.com/office/drawing/2014/main" id="{18B74D8D-02E8-4774-8754-766FCBD42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413999"/>
          <a:lstStyle/>
          <a:p>
            <a:r>
              <a:rPr lang="de-DE" dirty="0"/>
              <a:t>DIE WELL - TARIFWELT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A7CEAD8-A119-4DC5-95D9-E2D14640814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8C043CC-5C95-4899-A53E-B5A0898FD6B6}" type="slidenum">
              <a:rPr lang="de-DE" smtClean="0"/>
              <a:pPr/>
              <a:t>8</a:t>
            </a:fld>
            <a:endParaRPr lang="de-DE" dirty="0"/>
          </a:p>
        </p:txBody>
      </p:sp>
      <p:graphicFrame>
        <p:nvGraphicFramePr>
          <p:cNvPr id="9" name="Tabelle 9">
            <a:extLst>
              <a:ext uri="{FF2B5EF4-FFF2-40B4-BE49-F238E27FC236}">
                <a16:creationId xmlns:a16="http://schemas.microsoft.com/office/drawing/2014/main" id="{7F44D428-A760-4CFD-9013-91A41F4B39C9}"/>
              </a:ext>
            </a:extLst>
          </p:cNvPr>
          <p:cNvGraphicFramePr>
            <a:graphicFrameLocks noGrp="1"/>
          </p:cNvGraphicFramePr>
          <p:nvPr/>
        </p:nvGraphicFramePr>
        <p:xfrm>
          <a:off x="415137" y="1422750"/>
          <a:ext cx="10180875" cy="438932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615156">
                  <a:extLst>
                    <a:ext uri="{9D8B030D-6E8A-4147-A177-3AD203B41FA5}">
                      <a16:colId xmlns:a16="http://schemas.microsoft.com/office/drawing/2014/main" val="45903708"/>
                    </a:ext>
                  </a:extLst>
                </a:gridCol>
                <a:gridCol w="3757808">
                  <a:extLst>
                    <a:ext uri="{9D8B030D-6E8A-4147-A177-3AD203B41FA5}">
                      <a16:colId xmlns:a16="http://schemas.microsoft.com/office/drawing/2014/main" val="1364561002"/>
                    </a:ext>
                  </a:extLst>
                </a:gridCol>
                <a:gridCol w="3807911">
                  <a:extLst>
                    <a:ext uri="{9D8B030D-6E8A-4147-A177-3AD203B41FA5}">
                      <a16:colId xmlns:a16="http://schemas.microsoft.com/office/drawing/2014/main" val="660586246"/>
                    </a:ext>
                  </a:extLst>
                </a:gridCol>
              </a:tblGrid>
              <a:tr h="487703"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Produktgruppe</a:t>
                      </a:r>
                    </a:p>
                  </a:txBody>
                  <a:tcPr anchor="ctr">
                    <a:solidFill>
                      <a:schemeClr val="accent2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Bezeichnung</a:t>
                      </a:r>
                    </a:p>
                  </a:txBody>
                  <a:tcPr anchor="ctr">
                    <a:solidFill>
                      <a:schemeClr val="accent2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Produktname</a:t>
                      </a:r>
                    </a:p>
                  </a:txBody>
                  <a:tcPr anchor="ctr">
                    <a:solidFill>
                      <a:schemeClr val="accent2"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6308711"/>
                  </a:ext>
                </a:extLst>
              </a:tr>
              <a:tr h="487703">
                <a:tc rowSpan="2">
                  <a:txBody>
                    <a:bodyPr/>
                    <a:lstStyle/>
                    <a:p>
                      <a:pPr algn="ctr"/>
                      <a:r>
                        <a:rPr lang="de-DE" sz="1800" b="1" dirty="0"/>
                        <a:t>Budgetlösungen</a:t>
                      </a:r>
                    </a:p>
                  </a:txBody>
                  <a:tcPr anchor="ctr">
                    <a:solidFill>
                      <a:schemeClr val="accent2">
                        <a:tint val="4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Ambulantes Gesundheitsbudget </a:t>
                      </a:r>
                    </a:p>
                  </a:txBody>
                  <a:tcPr anchor="ctr">
                    <a:solidFill>
                      <a:schemeClr val="accent2">
                        <a:tint val="4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1" dirty="0" err="1">
                          <a:solidFill>
                            <a:srgbClr val="009EE0"/>
                          </a:solidFill>
                        </a:rPr>
                        <a:t>WellYou</a:t>
                      </a:r>
                      <a:r>
                        <a:rPr lang="de-DE" sz="1800" b="1" dirty="0">
                          <a:solidFill>
                            <a:srgbClr val="009EE0"/>
                          </a:solidFill>
                        </a:rPr>
                        <a:t> Start / </a:t>
                      </a:r>
                      <a:r>
                        <a:rPr lang="de-DE" sz="1800" b="1" dirty="0" err="1">
                          <a:solidFill>
                            <a:srgbClr val="009EE0"/>
                          </a:solidFill>
                        </a:rPr>
                        <a:t>WellYou</a:t>
                      </a:r>
                      <a:endParaRPr lang="de-DE" sz="1800" b="1" dirty="0">
                        <a:solidFill>
                          <a:srgbClr val="009EE0"/>
                        </a:solidFill>
                      </a:endParaRPr>
                    </a:p>
                  </a:txBody>
                  <a:tcPr anchor="ctr">
                    <a:solidFill>
                      <a:schemeClr val="accent2">
                        <a:tint val="40000"/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8990974"/>
                  </a:ext>
                </a:extLst>
              </a:tr>
              <a:tr h="487703">
                <a:tc vMerge="1"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 anchor="ctr">
                    <a:solidFill>
                      <a:schemeClr val="accent1">
                        <a:tint val="2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Zahn-Budget</a:t>
                      </a:r>
                    </a:p>
                  </a:txBody>
                  <a:tcPr anchor="ctr">
                    <a:solidFill>
                      <a:schemeClr val="accent2">
                        <a:tint val="2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b="1" dirty="0" err="1">
                          <a:solidFill>
                            <a:schemeClr val="tx2"/>
                          </a:solidFill>
                        </a:rPr>
                        <a:t>WellDent</a:t>
                      </a:r>
                      <a:endParaRPr lang="de-DE" sz="1800" b="1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chemeClr val="accent2">
                        <a:tint val="20000"/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9182218"/>
                  </a:ext>
                </a:extLst>
              </a:tr>
              <a:tr h="487703">
                <a:tc rowSpan="2">
                  <a:txBody>
                    <a:bodyPr/>
                    <a:lstStyle/>
                    <a:p>
                      <a:pPr algn="ctr"/>
                      <a:r>
                        <a:rPr lang="de-DE" sz="1800" b="1" dirty="0"/>
                        <a:t>Gutscheinlösungen</a:t>
                      </a:r>
                    </a:p>
                  </a:txBody>
                  <a:tcPr anchor="ctr">
                    <a:solidFill>
                      <a:schemeClr val="accent2">
                        <a:tint val="4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Vorsorge-Gutscheine</a:t>
                      </a:r>
                    </a:p>
                  </a:txBody>
                  <a:tcPr anchor="ctr">
                    <a:solidFill>
                      <a:schemeClr val="accent2">
                        <a:tint val="4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b="1" dirty="0" err="1">
                          <a:solidFill>
                            <a:schemeClr val="tx2"/>
                          </a:solidFill>
                        </a:rPr>
                        <a:t>CareWell</a:t>
                      </a:r>
                      <a:endParaRPr lang="de-DE" sz="1800" b="1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chemeClr val="accent2">
                        <a:tint val="40000"/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5563500"/>
                  </a:ext>
                </a:extLst>
              </a:tr>
              <a:tr h="487703">
                <a:tc vMerge="1"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 anchor="ctr">
                    <a:solidFill>
                      <a:schemeClr val="accent1">
                        <a:tint val="2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Manager-Vorsorge</a:t>
                      </a:r>
                    </a:p>
                  </a:txBody>
                  <a:tcPr anchor="ctr">
                    <a:solidFill>
                      <a:schemeClr val="accent2">
                        <a:tint val="2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b="1" dirty="0" err="1">
                          <a:solidFill>
                            <a:schemeClr val="tx2"/>
                          </a:solidFill>
                        </a:rPr>
                        <a:t>CareWell</a:t>
                      </a:r>
                      <a:r>
                        <a:rPr lang="de-DE" sz="1800" b="1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de-DE" sz="1800" b="1" dirty="0" err="1">
                          <a:solidFill>
                            <a:schemeClr val="tx2"/>
                          </a:solidFill>
                        </a:rPr>
                        <a:t>Exclusive</a:t>
                      </a:r>
                      <a:endParaRPr lang="de-DE" sz="1800" b="1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chemeClr val="accent2">
                        <a:tint val="20000"/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1342651"/>
                  </a:ext>
                </a:extLst>
              </a:tr>
              <a:tr h="487703">
                <a:tc rowSpan="4">
                  <a:txBody>
                    <a:bodyPr/>
                    <a:lstStyle/>
                    <a:p>
                      <a:pPr algn="ctr"/>
                      <a:r>
                        <a:rPr lang="de-DE" sz="1800" b="1" dirty="0"/>
                        <a:t>Weitere Lösungen</a:t>
                      </a:r>
                    </a:p>
                  </a:txBody>
                  <a:tcPr anchor="ctr">
                    <a:solidFill>
                      <a:schemeClr val="accent2">
                        <a:tint val="4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Krankenhaus 2-Bett</a:t>
                      </a:r>
                    </a:p>
                  </a:txBody>
                  <a:tcPr anchor="ctr">
                    <a:solidFill>
                      <a:schemeClr val="accent2">
                        <a:tint val="4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b="1" dirty="0" err="1">
                          <a:solidFill>
                            <a:schemeClr val="tx2"/>
                          </a:solidFill>
                        </a:rPr>
                        <a:t>GetWell</a:t>
                      </a:r>
                      <a:r>
                        <a:rPr lang="de-DE" sz="1800" b="1" dirty="0">
                          <a:solidFill>
                            <a:schemeClr val="tx2"/>
                          </a:solidFill>
                        </a:rPr>
                        <a:t> Comfort</a:t>
                      </a:r>
                    </a:p>
                  </a:txBody>
                  <a:tcPr anchor="ctr">
                    <a:solidFill>
                      <a:schemeClr val="accent2">
                        <a:tint val="40000"/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8068095"/>
                  </a:ext>
                </a:extLst>
              </a:tr>
              <a:tr h="487703">
                <a:tc vMerge="1"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 anchor="ctr">
                    <a:solidFill>
                      <a:schemeClr val="accent1">
                        <a:tint val="2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Krankenhaus 1-Bett</a:t>
                      </a:r>
                    </a:p>
                  </a:txBody>
                  <a:tcPr anchor="ctr">
                    <a:solidFill>
                      <a:schemeClr val="accent2">
                        <a:tint val="2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b="1" dirty="0" err="1">
                          <a:solidFill>
                            <a:schemeClr val="tx2"/>
                          </a:solidFill>
                        </a:rPr>
                        <a:t>Get</a:t>
                      </a:r>
                      <a:r>
                        <a:rPr lang="de-DE" sz="1800" b="1" dirty="0">
                          <a:solidFill>
                            <a:schemeClr val="tx2"/>
                          </a:solidFill>
                        </a:rPr>
                        <a:t> Well Premium</a:t>
                      </a:r>
                    </a:p>
                  </a:txBody>
                  <a:tcPr anchor="ctr">
                    <a:solidFill>
                      <a:schemeClr val="accent2">
                        <a:tint val="20000"/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1387875"/>
                  </a:ext>
                </a:extLst>
              </a:tr>
              <a:tr h="487703">
                <a:tc vMerge="1"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 anchor="ctr">
                    <a:solidFill>
                      <a:schemeClr val="accent1">
                        <a:tint val="4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Krankentagegeld</a:t>
                      </a:r>
                    </a:p>
                  </a:txBody>
                  <a:tcPr anchor="ctr">
                    <a:solidFill>
                      <a:schemeClr val="accent2">
                        <a:tint val="4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b="1" dirty="0" err="1">
                          <a:solidFill>
                            <a:schemeClr val="tx2"/>
                          </a:solidFill>
                        </a:rPr>
                        <a:t>GetWell</a:t>
                      </a:r>
                      <a:r>
                        <a:rPr lang="de-DE" sz="1800" b="1" dirty="0">
                          <a:solidFill>
                            <a:schemeClr val="tx2"/>
                          </a:solidFill>
                        </a:rPr>
                        <a:t> Daily</a:t>
                      </a:r>
                    </a:p>
                  </a:txBody>
                  <a:tcPr anchor="ctr">
                    <a:solidFill>
                      <a:schemeClr val="accent2">
                        <a:tint val="40000"/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138599"/>
                  </a:ext>
                </a:extLst>
              </a:tr>
              <a:tr h="487703">
                <a:tc vMerge="1"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 anchor="ctr">
                    <a:solidFill>
                      <a:schemeClr val="accent1">
                        <a:tint val="2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Auslandsreisen</a:t>
                      </a:r>
                    </a:p>
                  </a:txBody>
                  <a:tcPr anchor="ctr">
                    <a:solidFill>
                      <a:schemeClr val="accent2">
                        <a:tint val="2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b="1" dirty="0" err="1">
                          <a:solidFill>
                            <a:schemeClr val="tx2"/>
                          </a:solidFill>
                        </a:rPr>
                        <a:t>TravelWell</a:t>
                      </a:r>
                      <a:endParaRPr lang="de-DE" sz="1800" b="1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chemeClr val="accent2">
                        <a:tint val="20000"/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0544024"/>
                  </a:ext>
                </a:extLst>
              </a:tr>
            </a:tbl>
          </a:graphicData>
        </a:graphic>
      </p:graphicFrame>
      <p:sp>
        <p:nvSpPr>
          <p:cNvPr id="23" name="Textfeld 22">
            <a:extLst>
              <a:ext uri="{FF2B5EF4-FFF2-40B4-BE49-F238E27FC236}">
                <a16:creationId xmlns:a16="http://schemas.microsoft.com/office/drawing/2014/main" id="{F978E539-351B-4076-A571-05F13F43E9F5}"/>
              </a:ext>
            </a:extLst>
          </p:cNvPr>
          <p:cNvSpPr txBox="1"/>
          <p:nvPr/>
        </p:nvSpPr>
        <p:spPr>
          <a:xfrm>
            <a:off x="443986" y="6429144"/>
            <a:ext cx="4806121" cy="28839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</a:pPr>
            <a:r>
              <a:rPr lang="de-DE" dirty="0"/>
              <a:t>Alle Tarife in der Beitragsbefreiungsvariante mit einem +</a:t>
            </a:r>
            <a:endParaRPr lang="de-DE" sz="200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AD7D22A-82EB-849C-1E28-F9C7FF83039C}"/>
              </a:ext>
            </a:extLst>
          </p:cNvPr>
          <p:cNvSpPr txBox="1"/>
          <p:nvPr/>
        </p:nvSpPr>
        <p:spPr>
          <a:xfrm>
            <a:off x="5789891" y="6429144"/>
            <a:ext cx="4806121" cy="28839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</a:pPr>
            <a:r>
              <a:rPr lang="de-DE" dirty="0"/>
              <a:t>Stationäre Tarife </a:t>
            </a:r>
            <a:r>
              <a:rPr lang="de-DE" dirty="0" err="1"/>
              <a:t>fakulativ</a:t>
            </a:r>
            <a:r>
              <a:rPr lang="de-DE" dirty="0"/>
              <a:t> erhalten den Zusatz </a:t>
            </a:r>
            <a:r>
              <a:rPr lang="de-DE" dirty="0" err="1"/>
              <a:t>me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20957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3A5908-1F6B-476D-B36B-E9D9E8911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MODULAR.FLEXIBEL.WERTVOLL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DC2811C-168C-4967-8BFA-51BBFAD1F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C40F1-5D5F-49BA-854F-D003AD5E3C07}" type="datetime1">
              <a:rPr lang="de-DE" smtClean="0"/>
              <a:t>11.08.2022</a:t>
            </a:fld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1AC8F-305F-F746-BCAA-C26251BD6E10}" type="slidenum">
              <a:rPr lang="de-DE" smtClean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9</a:t>
            </a:fld>
            <a:endParaRPr lang="de-DE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2059FDF-5E65-46C6-A15F-27FABDA3DCC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/>
              <a:t>Die attraktiven Bausteine für Ihre Mitarbeiter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5A47C8C8-4837-B648-8F05-D808420A70B3}"/>
              </a:ext>
            </a:extLst>
          </p:cNvPr>
          <p:cNvSpPr txBox="1"/>
          <p:nvPr/>
        </p:nvSpPr>
        <p:spPr>
          <a:xfrm>
            <a:off x="407988" y="6389200"/>
            <a:ext cx="81281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>
                <a:latin typeface="Arial Narrow" panose="020B0606020202030204" pitchFamily="34" charset="0"/>
              </a:rPr>
              <a:t>1) Beiträge pro Monat, Eintrittsalter 16–67, </a:t>
            </a:r>
            <a:r>
              <a:rPr lang="de-DE" sz="1100" u="sng">
                <a:latin typeface="Arial Narrow" panose="020B0606020202030204" pitchFamily="34" charset="0"/>
              </a:rPr>
              <a:t>ohne</a:t>
            </a:r>
            <a:r>
              <a:rPr lang="de-DE" sz="1100">
                <a:latin typeface="Arial Narrow" panose="020B0606020202030204" pitchFamily="34" charset="0"/>
              </a:rPr>
              <a:t> Beitragsbefreiung    2) </a:t>
            </a:r>
            <a:r>
              <a:rPr lang="de-DE" sz="1100" u="sng">
                <a:latin typeface="Arial Narrow" panose="020B0606020202030204" pitchFamily="34" charset="0"/>
              </a:rPr>
              <a:t>mit</a:t>
            </a:r>
            <a:r>
              <a:rPr lang="de-DE" sz="1100">
                <a:latin typeface="Arial Narrow" panose="020B0606020202030204" pitchFamily="34" charset="0"/>
              </a:rPr>
              <a:t> Beitragsbefreiung     	 *Je ein Euro Krankentagegeld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2F839110-ECFF-F642-AB63-29AEED86E98F}"/>
              </a:ext>
            </a:extLst>
          </p:cNvPr>
          <p:cNvSpPr/>
          <p:nvPr/>
        </p:nvSpPr>
        <p:spPr bwMode="auto">
          <a:xfrm>
            <a:off x="646176" y="1756229"/>
            <a:ext cx="4487524" cy="323178"/>
          </a:xfrm>
          <a:prstGeom prst="rect">
            <a:avLst/>
          </a:prstGeom>
          <a:solidFill>
            <a:srgbClr val="CDFF00"/>
          </a:solidFill>
          <a:ln w="9525" cap="flat" cmpd="sng" algn="ctr">
            <a:solidFill>
              <a:srgbClr val="879BAA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36000" tIns="36000" rIns="36000" bIns="36000" rtlCol="0" anchor="ctr" anchorCtr="0">
            <a:noAutofit/>
          </a:bodyPr>
          <a:lstStyle/>
          <a:p>
            <a:pPr algn="ctr" fontAlgn="auto">
              <a:spcBef>
                <a:spcPct val="0"/>
              </a:spcBef>
              <a:spcAft>
                <a:spcPts val="0"/>
              </a:spcAft>
            </a:pPr>
            <a:r>
              <a:rPr lang="de-DE" b="1">
                <a:latin typeface="Arial Narrow" panose="020B0606020202030204" pitchFamily="34" charset="0"/>
                <a:ea typeface="+mj-ea"/>
                <a:cs typeface="+mj-cs"/>
              </a:rPr>
              <a:t>4 Gutscheine</a:t>
            </a: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2EBFC5E1-EF73-5747-88A9-6B7CB61B36A0}"/>
              </a:ext>
            </a:extLst>
          </p:cNvPr>
          <p:cNvGrpSpPr/>
          <p:nvPr/>
        </p:nvGrpSpPr>
        <p:grpSpPr>
          <a:xfrm>
            <a:off x="646176" y="4133746"/>
            <a:ext cx="4462163" cy="630035"/>
            <a:chOff x="735291" y="2403258"/>
            <a:chExt cx="5412212" cy="630035"/>
          </a:xfrm>
          <a:solidFill>
            <a:schemeClr val="accent1"/>
          </a:solidFill>
        </p:grpSpPr>
        <p:sp>
          <p:nvSpPr>
            <p:cNvPr id="13" name="TextBox 2">
              <a:extLst>
                <a:ext uri="{FF2B5EF4-FFF2-40B4-BE49-F238E27FC236}">
                  <a16:creationId xmlns:a16="http://schemas.microsoft.com/office/drawing/2014/main" id="{CBDC106D-8794-AC4D-B257-D65F7581EC6B}"/>
                </a:ext>
              </a:extLst>
            </p:cNvPr>
            <p:cNvSpPr txBox="1"/>
            <p:nvPr/>
          </p:nvSpPr>
          <p:spPr>
            <a:xfrm>
              <a:off x="735291" y="2406362"/>
              <a:ext cx="2542670" cy="626931"/>
            </a:xfrm>
            <a:prstGeom prst="rect">
              <a:avLst/>
            </a:prstGeom>
            <a:grpFill/>
          </p:spPr>
          <p:txBody>
            <a:bodyPr wrap="square" lIns="36000" tIns="36000" rIns="36000" bIns="36000" rtlCol="0" anchor="ctr">
              <a:noAutofit/>
            </a:bodyPr>
            <a:lstStyle/>
            <a:p>
              <a:pPr algn="ctr"/>
              <a:r>
                <a:rPr lang="de-DE" sz="1600" dirty="0" err="1">
                  <a:solidFill>
                    <a:srgbClr val="FFFFFF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CareWell</a:t>
              </a:r>
              <a:endParaRPr lang="en-US" sz="1600" dirty="0">
                <a:solidFill>
                  <a:srgbClr val="FFFFFF"/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4">
              <a:extLst>
                <a:ext uri="{FF2B5EF4-FFF2-40B4-BE49-F238E27FC236}">
                  <a16:creationId xmlns:a16="http://schemas.microsoft.com/office/drawing/2014/main" id="{2865B657-4BF3-9545-B051-647066AFAC19}"/>
                </a:ext>
              </a:extLst>
            </p:cNvPr>
            <p:cNvSpPr txBox="1"/>
            <p:nvPr/>
          </p:nvSpPr>
          <p:spPr>
            <a:xfrm>
              <a:off x="3604836" y="2403258"/>
              <a:ext cx="2542667" cy="625319"/>
            </a:xfrm>
            <a:prstGeom prst="rect">
              <a:avLst/>
            </a:prstGeom>
            <a:grpFill/>
          </p:spPr>
          <p:txBody>
            <a:bodyPr wrap="square" lIns="36000" tIns="36000" rIns="36000" bIns="36000" rtlCol="0" anchor="ctr">
              <a:noAutofit/>
            </a:bodyPr>
            <a:lstStyle/>
            <a:p>
              <a:pPr algn="ctr"/>
              <a:r>
                <a:rPr lang="en-US" dirty="0" err="1">
                  <a:solidFill>
                    <a:srgbClr val="FFFFFF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CareWell</a:t>
              </a:r>
              <a:r>
                <a:rPr lang="en-US" dirty="0">
                  <a:solidFill>
                    <a:srgbClr val="FFFFFF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FFFFFF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Exklusiv</a:t>
              </a:r>
              <a:endParaRPr lang="en-US" dirty="0">
                <a:solidFill>
                  <a:srgbClr val="FFFFFF"/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" name="TextBox 5">
            <a:extLst>
              <a:ext uri="{FF2B5EF4-FFF2-40B4-BE49-F238E27FC236}">
                <a16:creationId xmlns:a16="http://schemas.microsoft.com/office/drawing/2014/main" id="{CC799111-7C61-AA4B-A207-48845E3F379F}"/>
              </a:ext>
            </a:extLst>
          </p:cNvPr>
          <p:cNvSpPr txBox="1"/>
          <p:nvPr/>
        </p:nvSpPr>
        <p:spPr>
          <a:xfrm>
            <a:off x="646176" y="2216788"/>
            <a:ext cx="2096336" cy="626932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de-DE" err="1">
                <a:solidFill>
                  <a:srgbClr val="FFFFFF"/>
                </a:solidFill>
                <a:latin typeface="Arial Narrow"/>
                <a:cs typeface="Arial"/>
              </a:rPr>
              <a:t>WellYou</a:t>
            </a:r>
            <a:br>
              <a:rPr lang="de-DE">
                <a:solidFill>
                  <a:srgbClr val="FFFFFF"/>
                </a:solidFill>
                <a:latin typeface="Arial Narrow"/>
                <a:cs typeface="Arial"/>
              </a:rPr>
            </a:br>
            <a:r>
              <a:rPr lang="de-DE" err="1">
                <a:solidFill>
                  <a:srgbClr val="FFFFFF"/>
                </a:solidFill>
                <a:latin typeface="Arial Narrow"/>
                <a:cs typeface="Arial"/>
              </a:rPr>
              <a:t>WellYou</a:t>
            </a:r>
            <a:r>
              <a:rPr lang="de-DE">
                <a:solidFill>
                  <a:srgbClr val="FFFFFF"/>
                </a:solidFill>
                <a:latin typeface="Arial Narrow"/>
                <a:cs typeface="Arial"/>
              </a:rPr>
              <a:t> </a:t>
            </a:r>
            <a:r>
              <a:rPr lang="de-DE" err="1">
                <a:solidFill>
                  <a:srgbClr val="FFFFFF"/>
                </a:solidFill>
                <a:latin typeface="Arial Narrow"/>
                <a:cs typeface="Arial"/>
              </a:rPr>
              <a:t>start</a:t>
            </a:r>
            <a:endParaRPr lang="de-DE">
              <a:solidFill>
                <a:srgbClr val="FFFFFF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cxnSp>
        <p:nvCxnSpPr>
          <p:cNvPr id="52" name="Connettore 1 11">
            <a:extLst>
              <a:ext uri="{FF2B5EF4-FFF2-40B4-BE49-F238E27FC236}">
                <a16:creationId xmlns:a16="http://schemas.microsoft.com/office/drawing/2014/main" id="{D767F950-DDB1-804E-9D51-961D59096DB1}"/>
              </a:ext>
            </a:extLst>
          </p:cNvPr>
          <p:cNvCxnSpPr>
            <a:cxnSpLocks/>
          </p:cNvCxnSpPr>
          <p:nvPr/>
        </p:nvCxnSpPr>
        <p:spPr>
          <a:xfrm>
            <a:off x="5696092" y="1359892"/>
            <a:ext cx="0" cy="471710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">
            <a:extLst>
              <a:ext uri="{FF2B5EF4-FFF2-40B4-BE49-F238E27FC236}">
                <a16:creationId xmlns:a16="http://schemas.microsoft.com/office/drawing/2014/main" id="{239A9C68-B073-EC48-B243-8A6231E3A6A0}"/>
              </a:ext>
            </a:extLst>
          </p:cNvPr>
          <p:cNvSpPr txBox="1"/>
          <p:nvPr/>
        </p:nvSpPr>
        <p:spPr>
          <a:xfrm>
            <a:off x="3012008" y="2218399"/>
            <a:ext cx="2096337" cy="625319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de-DE" dirty="0" err="1">
                <a:solidFill>
                  <a:srgbClr val="FFFFF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WellDent</a:t>
            </a:r>
            <a:endParaRPr lang="de-DE" dirty="0">
              <a:solidFill>
                <a:srgbClr val="FFFFFF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62" name="Oval 19">
            <a:extLst>
              <a:ext uri="{FF2B5EF4-FFF2-40B4-BE49-F238E27FC236}">
                <a16:creationId xmlns:a16="http://schemas.microsoft.com/office/drawing/2014/main" id="{6766866C-3A10-4C99-9026-3E76B22CD2BA}"/>
              </a:ext>
            </a:extLst>
          </p:cNvPr>
          <p:cNvSpPr/>
          <p:nvPr/>
        </p:nvSpPr>
        <p:spPr>
          <a:xfrm>
            <a:off x="3576672" y="2961073"/>
            <a:ext cx="966999" cy="419358"/>
          </a:xfrm>
          <a:prstGeom prst="ellipse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1400" b="1">
                <a:latin typeface="Arial Narrow" panose="020B0606020202030204" pitchFamily="34" charset="0"/>
              </a:rPr>
              <a:t>9,90 €</a:t>
            </a:r>
            <a:r>
              <a:rPr lang="de-DE" sz="1400" b="1" baseline="30000">
                <a:latin typeface="Arial Narrow" panose="020B0606020202030204" pitchFamily="34" charset="0"/>
              </a:rPr>
              <a:t>1</a:t>
            </a:r>
            <a:endParaRPr lang="de-DE" sz="1400" b="1">
              <a:latin typeface="Arial Narrow" panose="020B0606020202030204" pitchFamily="34" charset="0"/>
            </a:endParaRPr>
          </a:p>
        </p:txBody>
      </p:sp>
      <p:sp>
        <p:nvSpPr>
          <p:cNvPr id="64" name="Oval 19">
            <a:extLst>
              <a:ext uri="{FF2B5EF4-FFF2-40B4-BE49-F238E27FC236}">
                <a16:creationId xmlns:a16="http://schemas.microsoft.com/office/drawing/2014/main" id="{95CBB3CE-D30A-4613-8849-7F6E1F089BE9}"/>
              </a:ext>
            </a:extLst>
          </p:cNvPr>
          <p:cNvSpPr/>
          <p:nvPr/>
        </p:nvSpPr>
        <p:spPr>
          <a:xfrm>
            <a:off x="3576672" y="3556206"/>
            <a:ext cx="966999" cy="419358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1400" b="1">
                <a:latin typeface="Arial Narrow" panose="020B0606020202030204" pitchFamily="34" charset="0"/>
              </a:rPr>
              <a:t>10,40 €</a:t>
            </a:r>
            <a:r>
              <a:rPr lang="de-DE" sz="1400" b="1" baseline="30000">
                <a:latin typeface="Arial Narrow" panose="020B0606020202030204" pitchFamily="34" charset="0"/>
              </a:rPr>
              <a:t>2</a:t>
            </a:r>
            <a:endParaRPr lang="de-DE" sz="1400" b="1">
              <a:latin typeface="Arial Narrow" panose="020B0606020202030204" pitchFamily="34" charset="0"/>
            </a:endParaRPr>
          </a:p>
        </p:txBody>
      </p:sp>
      <p:sp>
        <p:nvSpPr>
          <p:cNvPr id="65" name="Oval 19">
            <a:extLst>
              <a:ext uri="{FF2B5EF4-FFF2-40B4-BE49-F238E27FC236}">
                <a16:creationId xmlns:a16="http://schemas.microsoft.com/office/drawing/2014/main" id="{A75B88CB-08D4-475D-83C9-6893F4BAE5B4}"/>
              </a:ext>
            </a:extLst>
          </p:cNvPr>
          <p:cNvSpPr/>
          <p:nvPr/>
        </p:nvSpPr>
        <p:spPr>
          <a:xfrm>
            <a:off x="1210843" y="4901181"/>
            <a:ext cx="966999" cy="419358"/>
          </a:xfrm>
          <a:prstGeom prst="ellipse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1400" b="1">
                <a:latin typeface="Arial Narrow" panose="020B0606020202030204" pitchFamily="34" charset="0"/>
              </a:rPr>
              <a:t>8,50 €</a:t>
            </a:r>
            <a:r>
              <a:rPr lang="de-DE" sz="1400" b="1" baseline="30000">
                <a:latin typeface="Arial Narrow" panose="020B0606020202030204" pitchFamily="34" charset="0"/>
              </a:rPr>
              <a:t>1</a:t>
            </a:r>
            <a:endParaRPr lang="de-DE" sz="1400" b="1">
              <a:latin typeface="Arial Narrow" panose="020B0606020202030204" pitchFamily="34" charset="0"/>
            </a:endParaRPr>
          </a:p>
        </p:txBody>
      </p:sp>
      <p:sp>
        <p:nvSpPr>
          <p:cNvPr id="66" name="Oval 19">
            <a:extLst>
              <a:ext uri="{FF2B5EF4-FFF2-40B4-BE49-F238E27FC236}">
                <a16:creationId xmlns:a16="http://schemas.microsoft.com/office/drawing/2014/main" id="{B00C0832-C6FE-4B90-B7A4-618647DBF6D0}"/>
              </a:ext>
            </a:extLst>
          </p:cNvPr>
          <p:cNvSpPr/>
          <p:nvPr/>
        </p:nvSpPr>
        <p:spPr>
          <a:xfrm>
            <a:off x="1210842" y="5515880"/>
            <a:ext cx="966999" cy="419358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1400" b="1">
                <a:latin typeface="Arial Narrow" panose="020B0606020202030204" pitchFamily="34" charset="0"/>
              </a:rPr>
              <a:t>9,00 €</a:t>
            </a:r>
            <a:r>
              <a:rPr lang="de-DE" sz="1400" b="1" baseline="30000">
                <a:latin typeface="Arial Narrow" panose="020B0606020202030204" pitchFamily="34" charset="0"/>
              </a:rPr>
              <a:t>2</a:t>
            </a:r>
            <a:endParaRPr lang="de-DE" sz="1400" b="1">
              <a:latin typeface="Arial Narrow" panose="020B0606020202030204" pitchFamily="34" charset="0"/>
            </a:endParaRPr>
          </a:p>
        </p:txBody>
      </p:sp>
      <p:sp>
        <p:nvSpPr>
          <p:cNvPr id="67" name="Oval 19">
            <a:extLst>
              <a:ext uri="{FF2B5EF4-FFF2-40B4-BE49-F238E27FC236}">
                <a16:creationId xmlns:a16="http://schemas.microsoft.com/office/drawing/2014/main" id="{C923B5B3-05CD-4096-A07C-EEA05DE2CB21}"/>
              </a:ext>
            </a:extLst>
          </p:cNvPr>
          <p:cNvSpPr/>
          <p:nvPr/>
        </p:nvSpPr>
        <p:spPr>
          <a:xfrm>
            <a:off x="3576671" y="5512071"/>
            <a:ext cx="966999" cy="419358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1400" b="1">
                <a:latin typeface="Arial Narrow" panose="020B0606020202030204" pitchFamily="34" charset="0"/>
              </a:rPr>
              <a:t>44,40 €</a:t>
            </a:r>
            <a:r>
              <a:rPr lang="de-DE" sz="1400" b="1" baseline="30000">
                <a:latin typeface="Arial Narrow" panose="020B0606020202030204" pitchFamily="34" charset="0"/>
              </a:rPr>
              <a:t>2</a:t>
            </a:r>
            <a:endParaRPr lang="de-DE" sz="1400" b="1">
              <a:latin typeface="Arial Narrow" panose="020B0606020202030204" pitchFamily="34" charset="0"/>
            </a:endParaRPr>
          </a:p>
        </p:txBody>
      </p:sp>
      <p:sp>
        <p:nvSpPr>
          <p:cNvPr id="68" name="Oval 19">
            <a:extLst>
              <a:ext uri="{FF2B5EF4-FFF2-40B4-BE49-F238E27FC236}">
                <a16:creationId xmlns:a16="http://schemas.microsoft.com/office/drawing/2014/main" id="{101B5A1E-1E77-482E-B2CA-4356647F7645}"/>
              </a:ext>
            </a:extLst>
          </p:cNvPr>
          <p:cNvSpPr/>
          <p:nvPr/>
        </p:nvSpPr>
        <p:spPr>
          <a:xfrm>
            <a:off x="6823151" y="2997302"/>
            <a:ext cx="966999" cy="419358"/>
          </a:xfrm>
          <a:prstGeom prst="ellipse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1400" b="1" dirty="0">
                <a:latin typeface="Arial Narrow" panose="020B0606020202030204" pitchFamily="34" charset="0"/>
              </a:rPr>
              <a:t>19,95 €</a:t>
            </a:r>
            <a:r>
              <a:rPr lang="de-DE" sz="1400" b="1" baseline="30000" dirty="0">
                <a:latin typeface="Arial Narrow" panose="020B0606020202030204" pitchFamily="34" charset="0"/>
              </a:rPr>
              <a:t>1</a:t>
            </a:r>
            <a:endParaRPr lang="de-DE" sz="1400" b="1" dirty="0">
              <a:latin typeface="Arial Narrow" panose="020B0606020202030204" pitchFamily="34" charset="0"/>
            </a:endParaRPr>
          </a:p>
        </p:txBody>
      </p:sp>
      <p:sp>
        <p:nvSpPr>
          <p:cNvPr id="69" name="Oval 19">
            <a:extLst>
              <a:ext uri="{FF2B5EF4-FFF2-40B4-BE49-F238E27FC236}">
                <a16:creationId xmlns:a16="http://schemas.microsoft.com/office/drawing/2014/main" id="{3B207253-0F9F-4112-BA09-13C41C66E693}"/>
              </a:ext>
            </a:extLst>
          </p:cNvPr>
          <p:cNvSpPr/>
          <p:nvPr/>
        </p:nvSpPr>
        <p:spPr>
          <a:xfrm>
            <a:off x="6823150" y="3556206"/>
            <a:ext cx="966999" cy="419358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1400" b="1" dirty="0">
                <a:latin typeface="Arial Narrow" panose="020B0606020202030204" pitchFamily="34" charset="0"/>
              </a:rPr>
              <a:t>21,25 €</a:t>
            </a:r>
            <a:r>
              <a:rPr lang="de-DE" sz="1400" b="1" baseline="30000" dirty="0">
                <a:latin typeface="Arial Narrow" panose="020B0606020202030204" pitchFamily="34" charset="0"/>
              </a:rPr>
              <a:t>2</a:t>
            </a:r>
            <a:endParaRPr lang="de-DE" sz="1400" b="1" dirty="0">
              <a:latin typeface="Arial Narrow" panose="020B0606020202030204" pitchFamily="34" charset="0"/>
            </a:endParaRPr>
          </a:p>
        </p:txBody>
      </p:sp>
      <p:sp>
        <p:nvSpPr>
          <p:cNvPr id="70" name="Oval 19">
            <a:extLst>
              <a:ext uri="{FF2B5EF4-FFF2-40B4-BE49-F238E27FC236}">
                <a16:creationId xmlns:a16="http://schemas.microsoft.com/office/drawing/2014/main" id="{D4C58FE4-E44F-4F50-A1AB-A2C572D396CD}"/>
              </a:ext>
            </a:extLst>
          </p:cNvPr>
          <p:cNvSpPr/>
          <p:nvPr/>
        </p:nvSpPr>
        <p:spPr>
          <a:xfrm>
            <a:off x="9214343" y="2997302"/>
            <a:ext cx="966999" cy="419358"/>
          </a:xfrm>
          <a:prstGeom prst="ellipse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1400" b="1" dirty="0">
                <a:latin typeface="Arial Narrow" panose="020B0606020202030204" pitchFamily="34" charset="0"/>
              </a:rPr>
              <a:t>24,95 €</a:t>
            </a:r>
            <a:r>
              <a:rPr lang="de-DE" sz="1400" b="1" baseline="30000" dirty="0">
                <a:latin typeface="Arial Narrow" panose="020B0606020202030204" pitchFamily="34" charset="0"/>
              </a:rPr>
              <a:t>1</a:t>
            </a:r>
            <a:endParaRPr lang="de-DE" sz="1400" b="1" dirty="0">
              <a:latin typeface="Arial Narrow" panose="020B0606020202030204" pitchFamily="34" charset="0"/>
            </a:endParaRPr>
          </a:p>
        </p:txBody>
      </p:sp>
      <p:sp>
        <p:nvSpPr>
          <p:cNvPr id="71" name="Oval 19">
            <a:extLst>
              <a:ext uri="{FF2B5EF4-FFF2-40B4-BE49-F238E27FC236}">
                <a16:creationId xmlns:a16="http://schemas.microsoft.com/office/drawing/2014/main" id="{894B44A3-9DF1-4C65-9FE0-FB27A2224789}"/>
              </a:ext>
            </a:extLst>
          </p:cNvPr>
          <p:cNvSpPr/>
          <p:nvPr/>
        </p:nvSpPr>
        <p:spPr>
          <a:xfrm>
            <a:off x="9214341" y="3560343"/>
            <a:ext cx="966999" cy="419358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1400" b="1" dirty="0">
                <a:latin typeface="Arial Narrow" panose="020B0606020202030204" pitchFamily="34" charset="0"/>
              </a:rPr>
              <a:t>26,44 €</a:t>
            </a:r>
            <a:r>
              <a:rPr lang="de-DE" sz="1400" b="1" baseline="30000" dirty="0">
                <a:latin typeface="Arial Narrow" panose="020B0606020202030204" pitchFamily="34" charset="0"/>
              </a:rPr>
              <a:t>2</a:t>
            </a:r>
            <a:endParaRPr lang="de-DE" sz="1400" b="1" dirty="0">
              <a:latin typeface="Arial Narrow" panose="020B0606020202030204" pitchFamily="34" charset="0"/>
            </a:endParaRPr>
          </a:p>
        </p:txBody>
      </p:sp>
      <p:sp>
        <p:nvSpPr>
          <p:cNvPr id="72" name="Oval 19">
            <a:extLst>
              <a:ext uri="{FF2B5EF4-FFF2-40B4-BE49-F238E27FC236}">
                <a16:creationId xmlns:a16="http://schemas.microsoft.com/office/drawing/2014/main" id="{1EDD9FE0-D385-481D-8BD7-3FA117EBBE44}"/>
              </a:ext>
            </a:extLst>
          </p:cNvPr>
          <p:cNvSpPr/>
          <p:nvPr/>
        </p:nvSpPr>
        <p:spPr>
          <a:xfrm>
            <a:off x="6823150" y="4900956"/>
            <a:ext cx="966999" cy="419358"/>
          </a:xfrm>
          <a:prstGeom prst="ellipse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1400" b="1">
                <a:latin typeface="Arial Narrow" panose="020B0606020202030204" pitchFamily="34" charset="0"/>
              </a:rPr>
              <a:t>0,70 €*</a:t>
            </a:r>
          </a:p>
        </p:txBody>
      </p:sp>
      <p:sp>
        <p:nvSpPr>
          <p:cNvPr id="73" name="Oval 19">
            <a:extLst>
              <a:ext uri="{FF2B5EF4-FFF2-40B4-BE49-F238E27FC236}">
                <a16:creationId xmlns:a16="http://schemas.microsoft.com/office/drawing/2014/main" id="{5E28A52D-1DA5-44FE-889C-B471EB190300}"/>
              </a:ext>
            </a:extLst>
          </p:cNvPr>
          <p:cNvSpPr/>
          <p:nvPr/>
        </p:nvSpPr>
        <p:spPr>
          <a:xfrm>
            <a:off x="9214341" y="4900956"/>
            <a:ext cx="966999" cy="419358"/>
          </a:xfrm>
          <a:prstGeom prst="ellipse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1400" b="1">
                <a:latin typeface="Arial Narrow" panose="020B0606020202030204" pitchFamily="34" charset="0"/>
              </a:rPr>
              <a:t>2,30 €</a:t>
            </a:r>
            <a:r>
              <a:rPr lang="de-DE" sz="1400" b="1" baseline="30000">
                <a:latin typeface="Arial Narrow" panose="020B0606020202030204" pitchFamily="34" charset="0"/>
              </a:rPr>
              <a:t>1</a:t>
            </a:r>
            <a:endParaRPr lang="de-DE" sz="1400" b="1">
              <a:latin typeface="Arial Narrow" panose="020B0606020202030204" pitchFamily="34" charset="0"/>
            </a:endParaRPr>
          </a:p>
        </p:txBody>
      </p:sp>
      <p:sp>
        <p:nvSpPr>
          <p:cNvPr id="74" name="Oval 19">
            <a:extLst>
              <a:ext uri="{FF2B5EF4-FFF2-40B4-BE49-F238E27FC236}">
                <a16:creationId xmlns:a16="http://schemas.microsoft.com/office/drawing/2014/main" id="{A714A7C5-D49D-4364-BF3A-B9BDAA64FA56}"/>
              </a:ext>
            </a:extLst>
          </p:cNvPr>
          <p:cNvSpPr/>
          <p:nvPr/>
        </p:nvSpPr>
        <p:spPr>
          <a:xfrm>
            <a:off x="6823149" y="5509592"/>
            <a:ext cx="966999" cy="419358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1400" b="1">
                <a:latin typeface="Arial Narrow" panose="020B0606020202030204" pitchFamily="34" charset="0"/>
              </a:rPr>
              <a:t>0,73 €*</a:t>
            </a:r>
          </a:p>
        </p:txBody>
      </p:sp>
      <p:sp>
        <p:nvSpPr>
          <p:cNvPr id="75" name="Oval 19">
            <a:extLst>
              <a:ext uri="{FF2B5EF4-FFF2-40B4-BE49-F238E27FC236}">
                <a16:creationId xmlns:a16="http://schemas.microsoft.com/office/drawing/2014/main" id="{5988F5E1-E5D6-4E4E-A2D3-67B34EFFD18F}"/>
              </a:ext>
            </a:extLst>
          </p:cNvPr>
          <p:cNvSpPr/>
          <p:nvPr/>
        </p:nvSpPr>
        <p:spPr>
          <a:xfrm>
            <a:off x="9214341" y="5509592"/>
            <a:ext cx="966999" cy="419358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1400" b="1">
                <a:latin typeface="Arial Narrow" panose="020B0606020202030204" pitchFamily="34" charset="0"/>
              </a:rPr>
              <a:t>2,50 €</a:t>
            </a:r>
            <a:r>
              <a:rPr lang="de-DE" sz="1400" b="1" baseline="30000">
                <a:latin typeface="Arial Narrow" panose="020B0606020202030204" pitchFamily="34" charset="0"/>
              </a:rPr>
              <a:t>2</a:t>
            </a:r>
            <a:endParaRPr lang="de-DE" sz="1400" b="1">
              <a:latin typeface="Arial Narrow" panose="020B0606020202030204" pitchFamily="34" charset="0"/>
            </a:endParaRPr>
          </a:p>
        </p:txBody>
      </p:sp>
      <p:sp>
        <p:nvSpPr>
          <p:cNvPr id="76" name="Rechteck 75">
            <a:extLst>
              <a:ext uri="{FF2B5EF4-FFF2-40B4-BE49-F238E27FC236}">
                <a16:creationId xmlns:a16="http://schemas.microsoft.com/office/drawing/2014/main" id="{D9519EBB-C3DE-4E02-A69E-06DC49621DB0}"/>
              </a:ext>
            </a:extLst>
          </p:cNvPr>
          <p:cNvSpPr/>
          <p:nvPr/>
        </p:nvSpPr>
        <p:spPr bwMode="auto">
          <a:xfrm>
            <a:off x="6258485" y="1751366"/>
            <a:ext cx="4487524" cy="323178"/>
          </a:xfrm>
          <a:prstGeom prst="rect">
            <a:avLst/>
          </a:prstGeom>
          <a:solidFill>
            <a:srgbClr val="CDFF00"/>
          </a:solidFill>
          <a:ln w="9525" cap="flat" cmpd="sng" algn="ctr">
            <a:solidFill>
              <a:srgbClr val="879BAA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36000" tIns="36000" rIns="36000" bIns="36000" rtlCol="0" anchor="ctr" anchorCtr="0">
            <a:noAutofit/>
          </a:bodyPr>
          <a:lstStyle/>
          <a:p>
            <a:pPr algn="ctr" fontAlgn="auto">
              <a:spcBef>
                <a:spcPct val="0"/>
              </a:spcBef>
              <a:spcAft>
                <a:spcPts val="0"/>
              </a:spcAft>
            </a:pPr>
            <a:r>
              <a:rPr lang="de-DE" b="1">
                <a:latin typeface="Arial Narrow" panose="020B0606020202030204" pitchFamily="34" charset="0"/>
                <a:ea typeface="+mj-ea"/>
                <a:cs typeface="+mj-cs"/>
              </a:rPr>
              <a:t>4 weitere </a:t>
            </a:r>
            <a:r>
              <a:rPr lang="de-DE" b="1" err="1">
                <a:latin typeface="Arial Narrow" panose="020B0606020202030204" pitchFamily="34" charset="0"/>
                <a:ea typeface="+mj-ea"/>
                <a:cs typeface="+mj-cs"/>
              </a:rPr>
              <a:t>bKV</a:t>
            </a:r>
            <a:r>
              <a:rPr lang="de-DE" b="1">
                <a:latin typeface="Arial Narrow" panose="020B0606020202030204" pitchFamily="34" charset="0"/>
                <a:ea typeface="+mj-ea"/>
                <a:cs typeface="+mj-cs"/>
              </a:rPr>
              <a:t>-Lösungen</a:t>
            </a:r>
          </a:p>
        </p:txBody>
      </p:sp>
      <p:sp>
        <p:nvSpPr>
          <p:cNvPr id="77" name="Oval 19">
            <a:extLst>
              <a:ext uri="{FF2B5EF4-FFF2-40B4-BE49-F238E27FC236}">
                <a16:creationId xmlns:a16="http://schemas.microsoft.com/office/drawing/2014/main" id="{575C5AD0-6F34-4EE6-A679-D929EA72DFB5}"/>
              </a:ext>
            </a:extLst>
          </p:cNvPr>
          <p:cNvSpPr/>
          <p:nvPr/>
        </p:nvSpPr>
        <p:spPr>
          <a:xfrm>
            <a:off x="3576672" y="4901181"/>
            <a:ext cx="966999" cy="419358"/>
          </a:xfrm>
          <a:prstGeom prst="ellipse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1400" b="1">
                <a:latin typeface="Arial Narrow" panose="020B0606020202030204" pitchFamily="34" charset="0"/>
              </a:rPr>
              <a:t>42,20 €</a:t>
            </a:r>
            <a:r>
              <a:rPr lang="de-DE" sz="1400" b="1" baseline="30000">
                <a:latin typeface="Arial Narrow" panose="020B0606020202030204" pitchFamily="34" charset="0"/>
              </a:rPr>
              <a:t>1</a:t>
            </a:r>
            <a:endParaRPr lang="de-DE" sz="1400" b="1">
              <a:latin typeface="Arial Narrow" panose="020B0606020202030204" pitchFamily="34" charset="0"/>
            </a:endParaRPr>
          </a:p>
        </p:txBody>
      </p:sp>
      <p:sp>
        <p:nvSpPr>
          <p:cNvPr id="78" name="TextBox 5">
            <a:extLst>
              <a:ext uri="{FF2B5EF4-FFF2-40B4-BE49-F238E27FC236}">
                <a16:creationId xmlns:a16="http://schemas.microsoft.com/office/drawing/2014/main" id="{B50196E1-5D24-4A2D-98BA-2D4B44B206A8}"/>
              </a:ext>
            </a:extLst>
          </p:cNvPr>
          <p:cNvSpPr txBox="1"/>
          <p:nvPr/>
        </p:nvSpPr>
        <p:spPr>
          <a:xfrm>
            <a:off x="6258483" y="2222457"/>
            <a:ext cx="2096336" cy="626932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de-DE" dirty="0" err="1">
                <a:solidFill>
                  <a:srgbClr val="FFFFFF"/>
                </a:solidFill>
                <a:latin typeface="Arial Narrow"/>
                <a:cs typeface="Arial"/>
              </a:rPr>
              <a:t>GetWell</a:t>
            </a:r>
            <a:r>
              <a:rPr lang="de-DE" dirty="0">
                <a:solidFill>
                  <a:srgbClr val="FFFFFF"/>
                </a:solidFill>
                <a:latin typeface="Arial Narrow"/>
                <a:cs typeface="Arial"/>
              </a:rPr>
              <a:t> Comfort</a:t>
            </a:r>
            <a:endParaRPr lang="de-DE" dirty="0">
              <a:solidFill>
                <a:srgbClr val="FFFFFF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79" name="TextBox 5">
            <a:extLst>
              <a:ext uri="{FF2B5EF4-FFF2-40B4-BE49-F238E27FC236}">
                <a16:creationId xmlns:a16="http://schemas.microsoft.com/office/drawing/2014/main" id="{B764BA3D-4001-43D4-BC74-B0083F5B5083}"/>
              </a:ext>
            </a:extLst>
          </p:cNvPr>
          <p:cNvSpPr txBox="1"/>
          <p:nvPr/>
        </p:nvSpPr>
        <p:spPr>
          <a:xfrm>
            <a:off x="8649673" y="2216788"/>
            <a:ext cx="2096336" cy="626932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de-DE" dirty="0" err="1">
                <a:solidFill>
                  <a:srgbClr val="FFFFFF"/>
                </a:solidFill>
                <a:latin typeface="Arial Narrow"/>
                <a:cs typeface="Arial"/>
              </a:rPr>
              <a:t>GetWell</a:t>
            </a:r>
            <a:r>
              <a:rPr lang="de-DE" dirty="0">
                <a:solidFill>
                  <a:srgbClr val="FFFFFF"/>
                </a:solidFill>
                <a:latin typeface="Arial Narrow"/>
                <a:cs typeface="Arial"/>
              </a:rPr>
              <a:t> Premium</a:t>
            </a:r>
            <a:endParaRPr lang="de-DE" dirty="0">
              <a:solidFill>
                <a:srgbClr val="FFFFFF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80" name="TextBox 5">
            <a:extLst>
              <a:ext uri="{FF2B5EF4-FFF2-40B4-BE49-F238E27FC236}">
                <a16:creationId xmlns:a16="http://schemas.microsoft.com/office/drawing/2014/main" id="{2A4614EF-7B83-4B53-882A-F14DDA252451}"/>
              </a:ext>
            </a:extLst>
          </p:cNvPr>
          <p:cNvSpPr txBox="1"/>
          <p:nvPr/>
        </p:nvSpPr>
        <p:spPr>
          <a:xfrm>
            <a:off x="6258481" y="4140191"/>
            <a:ext cx="2096336" cy="626932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de-DE" dirty="0" err="1">
                <a:solidFill>
                  <a:srgbClr val="FFFFFF"/>
                </a:solidFill>
                <a:latin typeface="Arial Narrow"/>
                <a:cs typeface="Arial"/>
              </a:rPr>
              <a:t>GetWell</a:t>
            </a:r>
            <a:r>
              <a:rPr lang="de-DE" dirty="0">
                <a:solidFill>
                  <a:srgbClr val="FFFFFF"/>
                </a:solidFill>
                <a:latin typeface="Arial Narrow"/>
                <a:cs typeface="Arial"/>
              </a:rPr>
              <a:t> Daily</a:t>
            </a:r>
            <a:endParaRPr lang="de-DE" dirty="0">
              <a:solidFill>
                <a:srgbClr val="FFFFFF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81" name="TextBox 5">
            <a:extLst>
              <a:ext uri="{FF2B5EF4-FFF2-40B4-BE49-F238E27FC236}">
                <a16:creationId xmlns:a16="http://schemas.microsoft.com/office/drawing/2014/main" id="{87318AAB-41C5-4B55-BCEF-8F79F71BE703}"/>
              </a:ext>
            </a:extLst>
          </p:cNvPr>
          <p:cNvSpPr txBox="1"/>
          <p:nvPr/>
        </p:nvSpPr>
        <p:spPr>
          <a:xfrm>
            <a:off x="8649672" y="4140191"/>
            <a:ext cx="2096336" cy="626932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de-DE" dirty="0" err="1">
                <a:solidFill>
                  <a:srgbClr val="FFFFFF"/>
                </a:solidFill>
                <a:latin typeface="Arial Narrow"/>
                <a:cs typeface="Arial"/>
              </a:rPr>
              <a:t>TravelWell</a:t>
            </a:r>
            <a:endParaRPr lang="de-DE" dirty="0">
              <a:solidFill>
                <a:srgbClr val="FFFFFF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4" name="Oval 19">
            <a:extLst>
              <a:ext uri="{FF2B5EF4-FFF2-40B4-BE49-F238E27FC236}">
                <a16:creationId xmlns:a16="http://schemas.microsoft.com/office/drawing/2014/main" id="{2500758A-3CB2-45BA-BF3F-F1AA32D38E10}"/>
              </a:ext>
            </a:extLst>
          </p:cNvPr>
          <p:cNvSpPr/>
          <p:nvPr/>
        </p:nvSpPr>
        <p:spPr>
          <a:xfrm>
            <a:off x="1210839" y="2940354"/>
            <a:ext cx="966999" cy="459293"/>
          </a:xfrm>
          <a:prstGeom prst="ellipse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1400" b="1">
                <a:latin typeface="Arial Narrow" panose="020B0606020202030204" pitchFamily="34" charset="0"/>
              </a:rPr>
              <a:t>Ab </a:t>
            </a:r>
            <a:br>
              <a:rPr lang="de-DE" sz="1400" b="1">
                <a:latin typeface="Arial Narrow" panose="020B0606020202030204" pitchFamily="34" charset="0"/>
              </a:rPr>
            </a:br>
            <a:r>
              <a:rPr lang="de-DE" sz="1400" b="1">
                <a:latin typeface="Arial Narrow" panose="020B0606020202030204" pitchFamily="34" charset="0"/>
              </a:rPr>
              <a:t>9,75 €</a:t>
            </a:r>
            <a:r>
              <a:rPr lang="de-DE" sz="1400" b="1" baseline="30000">
                <a:latin typeface="Arial Narrow" panose="020B0606020202030204" pitchFamily="34" charset="0"/>
              </a:rPr>
              <a:t>1</a:t>
            </a:r>
            <a:endParaRPr lang="de-DE" sz="1400" b="1">
              <a:latin typeface="Arial Narrow" panose="020B0606020202030204" pitchFamily="34" charset="0"/>
            </a:endParaRPr>
          </a:p>
        </p:txBody>
      </p:sp>
      <p:sp>
        <p:nvSpPr>
          <p:cNvPr id="35" name="Oval 19">
            <a:extLst>
              <a:ext uri="{FF2B5EF4-FFF2-40B4-BE49-F238E27FC236}">
                <a16:creationId xmlns:a16="http://schemas.microsoft.com/office/drawing/2014/main" id="{31EA0F01-3230-4274-9386-A1FB2AC38F75}"/>
              </a:ext>
            </a:extLst>
          </p:cNvPr>
          <p:cNvSpPr/>
          <p:nvPr/>
        </p:nvSpPr>
        <p:spPr>
          <a:xfrm>
            <a:off x="1210839" y="3531887"/>
            <a:ext cx="966999" cy="459294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1400" b="1">
                <a:latin typeface="Arial Narrow" panose="020B0606020202030204" pitchFamily="34" charset="0"/>
              </a:rPr>
              <a:t>Ab </a:t>
            </a:r>
            <a:br>
              <a:rPr lang="de-DE" sz="1400" b="1">
                <a:latin typeface="Arial Narrow" panose="020B0606020202030204" pitchFamily="34" charset="0"/>
              </a:rPr>
            </a:br>
            <a:r>
              <a:rPr lang="de-DE" sz="1400" b="1">
                <a:latin typeface="Arial Narrow" panose="020B0606020202030204" pitchFamily="34" charset="0"/>
              </a:rPr>
              <a:t>10,30 €</a:t>
            </a:r>
            <a:r>
              <a:rPr lang="de-DE" sz="1400" b="1" baseline="30000">
                <a:latin typeface="Arial Narrow" panose="020B0606020202030204" pitchFamily="34" charset="0"/>
              </a:rPr>
              <a:t>2</a:t>
            </a:r>
            <a:endParaRPr lang="de-DE" sz="1400" b="1">
              <a:latin typeface="Arial Narrow" panose="020B0606020202030204" pitchFamily="34" charset="0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61DAF857-EBAA-435E-BEF3-2BAB64D1A055}"/>
              </a:ext>
            </a:extLst>
          </p:cNvPr>
          <p:cNvSpPr/>
          <p:nvPr/>
        </p:nvSpPr>
        <p:spPr>
          <a:xfrm>
            <a:off x="5670692" y="0"/>
            <a:ext cx="3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/>
          <a:lstStyle/>
          <a:p>
            <a:pPr algn="l">
              <a:lnSpc>
                <a:spcPct val="110000"/>
              </a:lnSpc>
              <a:spcBef>
                <a:spcPts val="600"/>
              </a:spcBef>
            </a:pPr>
            <a:endParaRPr lang="de-DE" sz="2000" err="1"/>
          </a:p>
        </p:txBody>
      </p:sp>
      <p:sp>
        <p:nvSpPr>
          <p:cNvPr id="37" name="Rechteck: abgerundete Ecken 36">
            <a:extLst>
              <a:ext uri="{FF2B5EF4-FFF2-40B4-BE49-F238E27FC236}">
                <a16:creationId xmlns:a16="http://schemas.microsoft.com/office/drawing/2014/main" id="{CB1D59E2-1DF6-4C2E-9D59-C635862F1DFA}"/>
              </a:ext>
            </a:extLst>
          </p:cNvPr>
          <p:cNvSpPr/>
          <p:nvPr/>
        </p:nvSpPr>
        <p:spPr>
          <a:xfrm>
            <a:off x="6902893" y="683379"/>
            <a:ext cx="3369095" cy="607738"/>
          </a:xfrm>
          <a:prstGeom prst="roundRect">
            <a:avLst/>
          </a:prstGeom>
          <a:solidFill>
            <a:srgbClr val="CD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algn="ctr">
              <a:lnSpc>
                <a:spcPct val="110000"/>
              </a:lnSpc>
              <a:spcBef>
                <a:spcPts val="600"/>
              </a:spcBef>
            </a:pPr>
            <a:r>
              <a:rPr lang="de-DE" sz="2000">
                <a:solidFill>
                  <a:schemeClr val="tx1"/>
                </a:solidFill>
              </a:rPr>
              <a:t>Beitragsgarantie bis 31.12.2022</a:t>
            </a:r>
          </a:p>
        </p:txBody>
      </p:sp>
    </p:spTree>
    <p:extLst>
      <p:ext uri="{BB962C8B-B14F-4D97-AF65-F5344CB8AC3E}">
        <p14:creationId xmlns:p14="http://schemas.microsoft.com/office/powerpoint/2010/main" val="329528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ub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ubtitl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ubtit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ubtitle"/>
</p:tagLst>
</file>

<file path=ppt/theme/theme1.xml><?xml version="1.0" encoding="utf-8"?>
<a:theme xmlns:a="http://schemas.openxmlformats.org/drawingml/2006/main" name="Barmenia_PowerPoint-Template_2019-05-22_MS">
  <a:themeElements>
    <a:clrScheme name="Barmenia">
      <a:dk1>
        <a:srgbClr val="575757"/>
      </a:dk1>
      <a:lt1>
        <a:sysClr val="window" lastClr="FFFFFF"/>
      </a:lt1>
      <a:dk2>
        <a:srgbClr val="009EE0"/>
      </a:dk2>
      <a:lt2>
        <a:srgbClr val="EDEDED"/>
      </a:lt2>
      <a:accent1>
        <a:srgbClr val="009EE0"/>
      </a:accent1>
      <a:accent2>
        <a:srgbClr val="4CBBE9"/>
      </a:accent2>
      <a:accent3>
        <a:srgbClr val="575757"/>
      </a:accent3>
      <a:accent4>
        <a:srgbClr val="9D9D9D"/>
      </a:accent4>
      <a:accent5>
        <a:srgbClr val="DADADA"/>
      </a:accent5>
      <a:accent6>
        <a:srgbClr val="567979"/>
      </a:accent6>
      <a:hlink>
        <a:srgbClr val="009EE0"/>
      </a:hlink>
      <a:folHlink>
        <a:srgbClr val="4CBBE9"/>
      </a:folHlink>
    </a:clrScheme>
    <a:fontScheme name="Barmenia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lIns="108000" tIns="72000" rIns="108000" bIns="72000" rtlCol="0" anchor="t"/>
      <a:lstStyle>
        <a:defPPr algn="l">
          <a:lnSpc>
            <a:spcPct val="110000"/>
          </a:lnSpc>
          <a:spcBef>
            <a:spcPts val="600"/>
          </a:spcBef>
          <a:defRPr sz="20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marL="216000" indent="-216000" algn="l">
          <a:lnSpc>
            <a:spcPct val="110000"/>
          </a:lnSpc>
          <a:spcBef>
            <a:spcPts val="600"/>
          </a:spcBef>
          <a:buClr>
            <a:schemeClr val="tx1"/>
          </a:buClr>
          <a:buFont typeface="Arial" panose="020B0604020202020204" pitchFamily="34" charset="0"/>
          <a:buChar char="•"/>
          <a:defRPr sz="2000" dirty="0" smtClean="0"/>
        </a:defPPr>
      </a:lstStyle>
    </a:txDef>
  </a:objectDefaults>
  <a:extraClrSchemeLst/>
  <a:custClrLst>
    <a:custClr name="sunny orange">
      <a:srgbClr val="FFCD4B"/>
    </a:custClr>
    <a:custClr name="silver">
      <a:srgbClr val="C6C6C6"/>
    </a:custClr>
    <a:custClr name="lemongreen">
      <a:srgbClr val="CDFF00"/>
    </a:custClr>
    <a:custClr>
      <a:srgbClr val="FFFFFF"/>
    </a:custClr>
    <a:custClr>
      <a:srgbClr val="FFFFFF"/>
    </a:custClr>
    <a:custClr name="barmenia allgemeine">
      <a:srgbClr val="16A6A6"/>
    </a:custClr>
    <a:custClr name="lebensversicherung">
      <a:srgbClr val="88C55B"/>
    </a:custClr>
    <a:custClr name="krankenversicherung">
      <a:srgbClr val="006E9A"/>
    </a:custClr>
    <a:custClr name="barmenia gesamt">
      <a:srgbClr val="009EE0"/>
    </a:custClr>
    <a:custClr name="vertriebswege">
      <a:srgbClr val="2C5858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44B7B7"/>
    </a:custClr>
    <a:custClr>
      <a:srgbClr val="9FD07B"/>
    </a:custClr>
    <a:custClr>
      <a:srgbClr val="338AAE"/>
    </a:custClr>
    <a:custClr>
      <a:srgbClr val="33B1E6"/>
    </a:custClr>
    <a:custClr>
      <a:srgbClr val="567979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73C9C9"/>
    </a:custClr>
    <a:custClr>
      <a:srgbClr val="B7DC9C"/>
    </a:custClr>
    <a:custClr>
      <a:srgbClr val="66A8C2"/>
    </a:custClr>
    <a:custClr>
      <a:srgbClr val="66C4EC"/>
    </a:custClr>
    <a:custClr>
      <a:srgbClr val="AABCBC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A1DBDB"/>
    </a:custClr>
    <a:custClr>
      <a:srgbClr val="CFE7BD"/>
    </a:custClr>
    <a:custClr>
      <a:srgbClr val="99C5D6"/>
    </a:custClr>
    <a:custClr>
      <a:srgbClr val="99D8F2"/>
    </a:custClr>
    <a:custClr>
      <a:srgbClr val="575757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D0EDED"/>
    </a:custClr>
    <a:custClr>
      <a:srgbClr val="E7F3DE"/>
    </a:custClr>
    <a:custClr>
      <a:srgbClr val="CCE1EA"/>
    </a:custClr>
    <a:custClr>
      <a:srgbClr val="CCEBF8"/>
    </a:custClr>
    <a:custClr>
      <a:srgbClr val="9D9D9D"/>
    </a:custClr>
  </a:custClrLst>
  <a:extLst>
    <a:ext uri="{05A4C25C-085E-4340-85A3-A5531E510DB2}">
      <thm15:themeFamily xmlns:thm15="http://schemas.microsoft.com/office/thememl/2012/main" name="Barmenia_PowerPoint-Styleguide_2019-05-22_MS_.potx" id="{2B609825-EEF5-4D31-B6ED-1C04DB8C7DE6}" vid="{7F83B269-CBFF-4FBE-8A60-5D72AEB2CA40}"/>
    </a:ext>
  </a:extLst>
</a:theme>
</file>

<file path=ppt/theme/theme2.xml><?xml version="1.0" encoding="utf-8"?>
<a:theme xmlns:a="http://schemas.openxmlformats.org/drawingml/2006/main" name="Barmenia_16zu9">
  <a:themeElements>
    <a:clrScheme name="Barmenia">
      <a:dk1>
        <a:srgbClr val="575757"/>
      </a:dk1>
      <a:lt1>
        <a:sysClr val="window" lastClr="FFFFFF"/>
      </a:lt1>
      <a:dk2>
        <a:srgbClr val="009EE0"/>
      </a:dk2>
      <a:lt2>
        <a:srgbClr val="EDEDED"/>
      </a:lt2>
      <a:accent1>
        <a:srgbClr val="009EE0"/>
      </a:accent1>
      <a:accent2>
        <a:srgbClr val="4CBBE9"/>
      </a:accent2>
      <a:accent3>
        <a:srgbClr val="575757"/>
      </a:accent3>
      <a:accent4>
        <a:srgbClr val="9D9D9D"/>
      </a:accent4>
      <a:accent5>
        <a:srgbClr val="DADADA"/>
      </a:accent5>
      <a:accent6>
        <a:srgbClr val="567979"/>
      </a:accent6>
      <a:hlink>
        <a:srgbClr val="009EE0"/>
      </a:hlink>
      <a:folHlink>
        <a:srgbClr val="4CBBE9"/>
      </a:folHlink>
    </a:clrScheme>
    <a:fontScheme name="Barmenia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lIns="108000" tIns="72000" rIns="108000" bIns="72000" rtlCol="0" anchor="t"/>
      <a:lstStyle>
        <a:defPPr algn="l">
          <a:lnSpc>
            <a:spcPct val="110000"/>
          </a:lnSpc>
          <a:spcBef>
            <a:spcPts val="600"/>
          </a:spcBef>
          <a:defRPr sz="20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lnSpc>
            <a:spcPct val="110000"/>
          </a:lnSpc>
          <a:spcBef>
            <a:spcPts val="600"/>
          </a:spcBef>
          <a:buClr>
            <a:schemeClr val="tx1"/>
          </a:buClr>
          <a:defRPr sz="2000" dirty="0" err="1" smtClean="0"/>
        </a:defPPr>
      </a:lstStyle>
    </a:txDef>
  </a:objectDefaults>
  <a:extraClrSchemeLst/>
  <a:custClrLst>
    <a:custClr name="sunny orange">
      <a:srgbClr val="FFCD4B"/>
    </a:custClr>
    <a:custClr name="silver">
      <a:srgbClr val="C6C6C6"/>
    </a:custClr>
    <a:custClr name="lemongreen">
      <a:srgbClr val="CDFF00"/>
    </a:custClr>
    <a:custClr>
      <a:srgbClr val="FFFFFF"/>
    </a:custClr>
    <a:custClr>
      <a:srgbClr val="FFFFFF"/>
    </a:custClr>
    <a:custClr name="barmenia allgemeine">
      <a:srgbClr val="16A6A6"/>
    </a:custClr>
    <a:custClr name="lebensversicherung">
      <a:srgbClr val="88C55B"/>
    </a:custClr>
    <a:custClr name="krankenversicherung">
      <a:srgbClr val="006E9A"/>
    </a:custClr>
    <a:custClr name="barmenia gesamt">
      <a:srgbClr val="009EE0"/>
    </a:custClr>
    <a:custClr name="vertriebswege">
      <a:srgbClr val="2C5858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44B7B7"/>
    </a:custClr>
    <a:custClr>
      <a:srgbClr val="9FD07B"/>
    </a:custClr>
    <a:custClr>
      <a:srgbClr val="338AAE"/>
    </a:custClr>
    <a:custClr>
      <a:srgbClr val="33B1E6"/>
    </a:custClr>
    <a:custClr>
      <a:srgbClr val="567979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73C9C9"/>
    </a:custClr>
    <a:custClr>
      <a:srgbClr val="B7DC9C"/>
    </a:custClr>
    <a:custClr>
      <a:srgbClr val="66A8C2"/>
    </a:custClr>
    <a:custClr>
      <a:srgbClr val="66C4EC"/>
    </a:custClr>
    <a:custClr>
      <a:srgbClr val="AABCBC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A1DBDB"/>
    </a:custClr>
    <a:custClr>
      <a:srgbClr val="CFE7BD"/>
    </a:custClr>
    <a:custClr>
      <a:srgbClr val="99C5D6"/>
    </a:custClr>
    <a:custClr>
      <a:srgbClr val="99D8F2"/>
    </a:custClr>
    <a:custClr>
      <a:srgbClr val="575757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D0EDED"/>
    </a:custClr>
    <a:custClr>
      <a:srgbClr val="E7F3DE"/>
    </a:custClr>
    <a:custClr>
      <a:srgbClr val="CCE1EA"/>
    </a:custClr>
    <a:custClr>
      <a:srgbClr val="CCEBF8"/>
    </a:custClr>
    <a:custClr>
      <a:srgbClr val="9D9D9D"/>
    </a:custClr>
  </a:custClrLst>
  <a:extLst>
    <a:ext uri="{05A4C25C-085E-4340-85A3-A5531E510DB2}">
      <thm15:themeFamily xmlns:thm15="http://schemas.microsoft.com/office/thememl/2012/main" name="Barmenia16zu9_2019.potx" id="{E7430DC6-17A1-41E0-B5A4-05B430963AF5}" vid="{98825540-57EA-4A60-844F-0BCE1BF5DA0D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31036A7AEA0D2458CDB7D7FEA1A523E" ma:contentTypeVersion="13" ma:contentTypeDescription="Ein neues Dokument erstellen." ma:contentTypeScope="" ma:versionID="8724fb72c5efd2f5e220e42f5dd677a0">
  <xsd:schema xmlns:xsd="http://www.w3.org/2001/XMLSchema" xmlns:xs="http://www.w3.org/2001/XMLSchema" xmlns:p="http://schemas.microsoft.com/office/2006/metadata/properties" xmlns:ns2="e5016729-1c01-4259-bf26-28ed418263da" xmlns:ns3="7db57232-0343-4a72-ad34-191853ae6015" targetNamespace="http://schemas.microsoft.com/office/2006/metadata/properties" ma:root="true" ma:fieldsID="1a7ec68a66485a539598c4ccbd36f874" ns2:_="" ns3:_="">
    <xsd:import namespace="e5016729-1c01-4259-bf26-28ed418263da"/>
    <xsd:import namespace="7db57232-0343-4a72-ad34-191853ae601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016729-1c01-4259-bf26-28ed418263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b57232-0343-4a72-ad34-191853ae6015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6D10BC4-A94C-4FE4-B494-FD3D1F532625}">
  <ds:schemaRefs>
    <ds:schemaRef ds:uri="http://schemas.microsoft.com/office/2006/documentManagement/types"/>
    <ds:schemaRef ds:uri="http://purl.org/dc/dcmitype/"/>
    <ds:schemaRef ds:uri="7db57232-0343-4a72-ad34-191853ae6015"/>
    <ds:schemaRef ds:uri="http://schemas.microsoft.com/office/2006/metadata/properties"/>
    <ds:schemaRef ds:uri="e5016729-1c01-4259-bf26-28ed418263da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3F101883-E27F-41DF-97AE-C1BFBB108B5A}">
  <ds:schemaRefs>
    <ds:schemaRef ds:uri="7db57232-0343-4a72-ad34-191853ae6015"/>
    <ds:schemaRef ds:uri="e5016729-1c01-4259-bf26-28ed418263d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A1500792-0195-467F-8415-C21DEFAE66F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1816</Words>
  <Application>Microsoft Office PowerPoint</Application>
  <PresentationFormat>Breitbild</PresentationFormat>
  <Paragraphs>318</Paragraphs>
  <Slides>29</Slides>
  <Notes>12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2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29</vt:i4>
      </vt:variant>
    </vt:vector>
  </HeadingPairs>
  <TitlesOfParts>
    <vt:vector size="36" baseType="lpstr">
      <vt:lpstr>Arial</vt:lpstr>
      <vt:lpstr>Arial Narrow</vt:lpstr>
      <vt:lpstr>Calibri</vt:lpstr>
      <vt:lpstr>Wingdings</vt:lpstr>
      <vt:lpstr>Barmenia_PowerPoint-Template_2019-05-22_MS</vt:lpstr>
      <vt:lpstr>Barmenia_16zu9</vt:lpstr>
      <vt:lpstr>think-cell Folie</vt:lpstr>
      <vt:lpstr>Betriebliche GesundheitsVorsorge Neu gedacht</vt:lpstr>
      <vt:lpstr>Qualifizierte Mitarbeiter gewinnen und binden – aktuelle Herausforderungen </vt:lpstr>
      <vt:lpstr>Herausforderung der Unternehmen: Erhöhte bKV-Nachfrage</vt:lpstr>
      <vt:lpstr>PowerPoint-Präsentation</vt:lpstr>
      <vt:lpstr>PowerPoint-Präsentation</vt:lpstr>
      <vt:lpstr>PowerPoint-Präsentation</vt:lpstr>
      <vt:lpstr>Unsere Produktpalette</vt:lpstr>
      <vt:lpstr>DIE WELL - TARIFWELT</vt:lpstr>
      <vt:lpstr>MODULAR.FLEXIBEL.WERTVOLL</vt:lpstr>
      <vt:lpstr>BEITRAGSBEFREIUNG – EINFACH MENSCHLICH</vt:lpstr>
      <vt:lpstr>BEITRÄGE ZUR BETRIEBLICHEN KRANKENVERSICHERUNG</vt:lpstr>
      <vt:lpstr>BEITRÄGE ZUR BETRIEBLICHEN KRANKENVERSICHERUNG</vt:lpstr>
      <vt:lpstr>BEITRÄGE ZUR BETRIEBLICHEN KRANKENVERSICHERUNG</vt:lpstr>
      <vt:lpstr>BEITRÄGE ZUR BETRIEBLICHEN KRANKENVERSICHERUNG</vt:lpstr>
      <vt:lpstr>Well You</vt:lpstr>
      <vt:lpstr>13 LEISTUNGEN FÜR IHRE MITARBEITER</vt:lpstr>
      <vt:lpstr>Service erleben</vt:lpstr>
      <vt:lpstr>WELL YOU – DEIN PERSÖNLICHES GESUNDHEITSBUDGET</vt:lpstr>
      <vt:lpstr>Unsere Vorsorge - Gutscheine</vt:lpstr>
      <vt:lpstr>PowerPoint-Präsentation</vt:lpstr>
      <vt:lpstr>DIE MANAGER VORSORGE</vt:lpstr>
      <vt:lpstr>Unser ZaHnbaustein </vt:lpstr>
      <vt:lpstr>PowerPoint-Präsentation</vt:lpstr>
      <vt:lpstr>UNSERE KLASSIKER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Betriebliche GesundheitsVorsorge Neu gedacht</dc:title>
  <dc:creator>Tim Ediger</dc:creator>
  <cp:lastModifiedBy>Jasmin Fleischer</cp:lastModifiedBy>
  <cp:revision>33</cp:revision>
  <cp:lastPrinted>2021-08-20T13:48:37Z</cp:lastPrinted>
  <dcterms:created xsi:type="dcterms:W3CDTF">2021-04-16T10:46:26Z</dcterms:created>
  <dcterms:modified xsi:type="dcterms:W3CDTF">2022-08-11T14:06:25Z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0x010100F31036A7AEA0D2458CDB7D7FEA1A523E</vt:lpwstr>
  </property>
</Properties>
</file>