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425" r:id="rId5"/>
    <p:sldId id="1282" r:id="rId6"/>
    <p:sldId id="1161" r:id="rId7"/>
    <p:sldId id="1103" r:id="rId8"/>
    <p:sldId id="1180" r:id="rId9"/>
    <p:sldId id="460" r:id="rId10"/>
    <p:sldId id="455" r:id="rId11"/>
    <p:sldId id="462" r:id="rId12"/>
    <p:sldId id="457" r:id="rId13"/>
    <p:sldId id="1195" r:id="rId14"/>
    <p:sldId id="465" r:id="rId15"/>
    <p:sldId id="466" r:id="rId16"/>
    <p:sldId id="469" r:id="rId17"/>
    <p:sldId id="467" r:id="rId18"/>
    <p:sldId id="1196" r:id="rId19"/>
    <p:sldId id="468" r:id="rId20"/>
    <p:sldId id="463" r:id="rId21"/>
    <p:sldId id="1280" r:id="rId22"/>
    <p:sldId id="1251" r:id="rId23"/>
    <p:sldId id="1200" r:id="rId24"/>
    <p:sldId id="438" r:id="rId25"/>
    <p:sldId id="446" r:id="rId26"/>
    <p:sldId id="447" r:id="rId27"/>
    <p:sldId id="448" r:id="rId28"/>
    <p:sldId id="437" r:id="rId29"/>
    <p:sldId id="428" r:id="rId30"/>
    <p:sldId id="429" r:id="rId31"/>
    <p:sldId id="441" r:id="rId32"/>
    <p:sldId id="470" r:id="rId33"/>
  </p:sldIdLst>
  <p:sldSz cx="12192000" cy="6858000"/>
  <p:notesSz cx="6858000" cy="9144000"/>
  <p:defaultTextStyle>
    <a:lvl1pPr marL="0" indent="0" algn="l" defTabSz="914400" rtl="0" eaLnBrk="1" latinLnBrk="0" hangingPunct="1">
      <a:lnSpc>
        <a:spcPct val="110000"/>
      </a:lnSpc>
      <a:spcBef>
        <a:spcPts val="600"/>
      </a:spcBef>
      <a:buFontTx/>
      <a:buNone/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Font typeface="Arial" panose="020B0604020202020204" pitchFamily="34" charset="0"/>
      <a:buChar char="•"/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432000" indent="-216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648000" indent="-216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864000" indent="-216000" algn="l" defTabSz="914400" rtl="0" eaLnBrk="1" latinLnBrk="0" hangingPunct="1">
      <a:lnSpc>
        <a:spcPct val="110000"/>
      </a:lnSpc>
      <a:spcBef>
        <a:spcPts val="600"/>
      </a:spcBef>
      <a:buClr>
        <a:schemeClr val="tx1"/>
      </a:buClr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5146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9718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4290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862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7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1117" userDrawn="1">
          <p15:clr>
            <a:srgbClr val="A4A3A4"/>
          </p15:clr>
        </p15:guide>
        <p15:guide id="5" orient="horz" pos="845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orient="horz" pos="4020" userDrawn="1">
          <p15:clr>
            <a:srgbClr val="A4A3A4"/>
          </p15:clr>
        </p15:guide>
        <p15:guide id="8" pos="3749" userDrawn="1">
          <p15:clr>
            <a:srgbClr val="A4A3A4"/>
          </p15:clr>
        </p15:guide>
        <p15:guide id="9" pos="3931" userDrawn="1">
          <p15:clr>
            <a:srgbClr val="A4A3A4"/>
          </p15:clr>
        </p15:guide>
        <p15:guide id="10" pos="74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701BC-357C-4762-83A8-F45771F12726}" v="57" dt="2022-02-07T12:19:21.949"/>
  </p1510:revLst>
</p1510:revInfo>
</file>

<file path=ppt/tableStyles.xml><?xml version="1.0" encoding="utf-8"?>
<a:tblStyleLst xmlns:a="http://schemas.openxmlformats.org/drawingml/2006/main" def="{46CCB1C9-A464-492C-8F75-60F1DB19B8CF}">
  <a:tblStyle styleId="{46CCB1C9-A464-492C-8F75-60F1DB19B8CF}" styleName="Barmenia">
    <a:wholeTbl>
      <a:tcTxStyle>
        <a:fontRef idx="minor">
          <a:prstClr val="black"/>
        </a:fontRef>
        <a:schemeClr val="dk1"/>
      </a:tcTxStyle>
      <a:tcStyle>
        <a:tcBdr>
          <a:left>
            <a:ln w="9525" cmpd="sng">
              <a:solidFill>
                <a:schemeClr val="lt1"/>
              </a:solidFill>
            </a:ln>
          </a:left>
          <a:right>
            <a:ln w="9525" cmpd="sng">
              <a:solidFill>
                <a:schemeClr val="lt1"/>
              </a:solidFill>
            </a:ln>
          </a:right>
          <a:top>
            <a:ln w="9525" cmpd="sng">
              <a:solidFill>
                <a:schemeClr val="lt1"/>
              </a:solidFill>
            </a:ln>
          </a:top>
          <a:bottom>
            <a:ln w="9525" cmpd="sng">
              <a:solidFill>
                <a:schemeClr val="lt1"/>
              </a:solidFill>
            </a:ln>
          </a:bottom>
          <a:insideH>
            <a:ln w="9525" cmpd="sng">
              <a:solidFill>
                <a:schemeClr val="lt1"/>
              </a:solidFill>
            </a:ln>
          </a:insideH>
          <a:insideV>
            <a:ln w="9525" cmpd="sng">
              <a:solidFill>
                <a:schemeClr val="lt1"/>
              </a:solidFill>
            </a:ln>
          </a:insideV>
        </a:tcBdr>
      </a:tcStyle>
    </a:wholeTbl>
    <a:band1H>
      <a:tcStyle>
        <a:tcBdr/>
        <a:fill>
          <a:solidFill>
            <a:schemeClr val="accent5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ff">
        <a:fontRef idx="minor">
          <a:prstClr val="black"/>
        </a:fontRef>
        <a:schemeClr val="lt1"/>
      </a:tcTxStyle>
      <a:tcStyle>
        <a:tcBdr>
          <a:top>
            <a:ln w="9525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9525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8" autoAdjust="0"/>
    <p:restoredTop sz="96197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52"/>
      </p:cViewPr>
      <p:guideLst>
        <p:guide pos="257"/>
        <p:guide orient="horz" pos="210"/>
        <p:guide orient="horz" pos="1117"/>
        <p:guide orient="horz" pos="845"/>
        <p:guide orient="horz" pos="4201"/>
        <p:guide orient="horz" pos="4020"/>
        <p:guide pos="3749"/>
        <p:guide pos="3931"/>
        <p:guide pos="74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806"/>
    </p:cViewPr>
  </p:sorterViewPr>
  <p:notesViewPr>
    <p:cSldViewPr snapToGrid="0" snapToObjects="1" showGuides="1">
      <p:cViewPr>
        <p:scale>
          <a:sx n="75" d="100"/>
          <a:sy n="75" d="100"/>
        </p:scale>
        <p:origin x="3558" y="30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F74E9-209A-46EF-B6E4-4FCFF7A2DFD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BA6BDED-8332-4CFD-B9D6-F7EC7931BFD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sz="1600" b="1" dirty="0">
              <a:solidFill>
                <a:schemeClr val="tx1"/>
              </a:solidFill>
              <a:cs typeface="Arial" panose="020B0604020202020204" pitchFamily="34" charset="0"/>
            </a:rPr>
            <a:t>Telemedizin</a:t>
          </a:r>
        </a:p>
        <a:p>
          <a:pPr>
            <a:buFont typeface="Wingdings" panose="05000000000000000000" pitchFamily="2" charset="2"/>
            <a:buChar char="§"/>
          </a:pPr>
          <a:r>
            <a:rPr lang="de-DE" sz="1600" dirty="0">
              <a:solidFill>
                <a:schemeClr val="tx1"/>
              </a:solidFill>
              <a:cs typeface="Arial" panose="020B0604020202020204" pitchFamily="34" charset="0"/>
            </a:rPr>
            <a:t>Ärztliche Beratung jederzeit - digital</a:t>
          </a:r>
          <a:endParaRPr lang="de-DE" sz="1600" dirty="0"/>
        </a:p>
      </dgm:t>
    </dgm:pt>
    <dgm:pt modelId="{4F1967B6-9098-4BCD-8CB3-831F411BDA07}" type="parTrans" cxnId="{CF909697-4FE7-4460-BAC9-56DCB927E67B}">
      <dgm:prSet/>
      <dgm:spPr/>
      <dgm:t>
        <a:bodyPr/>
        <a:lstStyle/>
        <a:p>
          <a:endParaRPr lang="de-DE"/>
        </a:p>
      </dgm:t>
    </dgm:pt>
    <dgm:pt modelId="{C994F23C-D349-40F7-9378-F9751A6083BB}" type="sibTrans" cxnId="{CF909697-4FE7-4460-BAC9-56DCB927E67B}">
      <dgm:prSet/>
      <dgm:spPr/>
      <dgm:t>
        <a:bodyPr/>
        <a:lstStyle/>
        <a:p>
          <a:endParaRPr lang="de-DE"/>
        </a:p>
      </dgm:t>
    </dgm:pt>
    <dgm:pt modelId="{B67733F1-737D-48C6-8803-DDCD9875FE65}">
      <dgm:prSet phldrT="[Text]"/>
      <dgm:spPr>
        <a:solidFill>
          <a:srgbClr val="D5D82C"/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b="1" dirty="0">
              <a:solidFill>
                <a:schemeClr val="tx1"/>
              </a:solidFill>
              <a:cs typeface="Arial" panose="020B0604020202020204" pitchFamily="34" charset="0"/>
            </a:rPr>
            <a:t>Facharzt Terminservice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dk1"/>
              </a:solidFill>
              <a:cs typeface="Arial" panose="020B0604020202020204" pitchFamily="34" charset="0"/>
            </a:rPr>
            <a:t>Erstmalige Terminvereinbarung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dk1"/>
              </a:solidFill>
              <a:cs typeface="Arial" panose="020B0604020202020204" pitchFamily="34" charset="0"/>
            </a:rPr>
            <a:t>Vorverlegung eines bestehenden Termins</a:t>
          </a:r>
          <a:endParaRPr lang="de-DE" dirty="0"/>
        </a:p>
      </dgm:t>
    </dgm:pt>
    <dgm:pt modelId="{DABFF33D-324A-4F3A-BF5B-50ACB8DC5B9B}" type="parTrans" cxnId="{D6D846F8-33A9-40F8-A41B-AB23AE678B4B}">
      <dgm:prSet/>
      <dgm:spPr/>
      <dgm:t>
        <a:bodyPr/>
        <a:lstStyle/>
        <a:p>
          <a:endParaRPr lang="de-DE"/>
        </a:p>
      </dgm:t>
    </dgm:pt>
    <dgm:pt modelId="{9F2EF00A-5241-45C8-B5BC-26FF70946C3C}" type="sibTrans" cxnId="{D6D846F8-33A9-40F8-A41B-AB23AE678B4B}">
      <dgm:prSet/>
      <dgm:spPr/>
      <dgm:t>
        <a:bodyPr/>
        <a:lstStyle/>
        <a:p>
          <a:endParaRPr lang="de-DE"/>
        </a:p>
      </dgm:t>
    </dgm:pt>
    <dgm:pt modelId="{148583D3-212A-4B00-9988-32226C128A80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b="1" dirty="0">
              <a:solidFill>
                <a:schemeClr val="tx1"/>
              </a:solidFill>
              <a:cs typeface="Arial" panose="020B0604020202020204" pitchFamily="34" charset="0"/>
            </a:rPr>
            <a:t>Gesundheitstelefon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tx1"/>
              </a:solidFill>
              <a:cs typeface="Arial" panose="020B0604020202020204" pitchFamily="34" charset="0"/>
            </a:rPr>
            <a:t>Telefonische 24h Hotline (24/7/365)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tx1"/>
              </a:solidFill>
              <a:cs typeface="Arial" panose="020B0604020202020204" pitchFamily="34" charset="0"/>
            </a:rPr>
            <a:t>Medizinische Beratung von A bis Z 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tx1"/>
              </a:solidFill>
              <a:cs typeface="Arial" panose="020B0604020202020204" pitchFamily="34" charset="0"/>
            </a:rPr>
            <a:t>Benennung von Leistungserbringern jeglicher Art </a:t>
          </a:r>
          <a:endParaRPr lang="de-DE" dirty="0"/>
        </a:p>
      </dgm:t>
    </dgm:pt>
    <dgm:pt modelId="{506F3BFD-94AE-482A-A59A-65E04C491AA7}" type="parTrans" cxnId="{CA22CF3D-0A06-4CE9-9FC9-BB20022D8487}">
      <dgm:prSet/>
      <dgm:spPr/>
      <dgm:t>
        <a:bodyPr/>
        <a:lstStyle/>
        <a:p>
          <a:endParaRPr lang="de-DE"/>
        </a:p>
      </dgm:t>
    </dgm:pt>
    <dgm:pt modelId="{0E269A07-E216-44C5-9543-31B89418EF69}" type="sibTrans" cxnId="{CA22CF3D-0A06-4CE9-9FC9-BB20022D8487}">
      <dgm:prSet/>
      <dgm:spPr/>
      <dgm:t>
        <a:bodyPr/>
        <a:lstStyle/>
        <a:p>
          <a:endParaRPr lang="de-DE"/>
        </a:p>
      </dgm:t>
    </dgm:pt>
    <dgm:pt modelId="{1F22B279-0F3A-4D24-B80F-0DD5BC27C82D}">
      <dgm:prSet custT="1"/>
      <dgm:spPr>
        <a:solidFill>
          <a:schemeClr val="bg2"/>
        </a:solidFill>
      </dgm:spPr>
      <dgm:t>
        <a:bodyPr/>
        <a:lstStyle/>
        <a:p>
          <a:r>
            <a:rPr lang="de-DE" sz="1600" b="1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Erschöpfungsvorsorge</a:t>
          </a:r>
        </a:p>
        <a:p>
          <a:r>
            <a:rPr lang="de-DE" sz="1600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Professionelle Unterstützung bei Stress</a:t>
          </a:r>
        </a:p>
      </dgm:t>
    </dgm:pt>
    <dgm:pt modelId="{92AB6D00-3557-4EFB-87CE-C5C23E9401F2}" type="parTrans" cxnId="{445AA659-8491-4254-90EB-03BDD0DB65CD}">
      <dgm:prSet/>
      <dgm:spPr/>
      <dgm:t>
        <a:bodyPr/>
        <a:lstStyle/>
        <a:p>
          <a:endParaRPr lang="de-DE"/>
        </a:p>
      </dgm:t>
    </dgm:pt>
    <dgm:pt modelId="{18638FD7-B487-4116-AFB2-2153DA70C0BE}" type="sibTrans" cxnId="{445AA659-8491-4254-90EB-03BDD0DB65CD}">
      <dgm:prSet/>
      <dgm:spPr/>
      <dgm:t>
        <a:bodyPr/>
        <a:lstStyle/>
        <a:p>
          <a:endParaRPr lang="de-DE"/>
        </a:p>
      </dgm:t>
    </dgm:pt>
    <dgm:pt modelId="{3F5467EB-B769-407E-9E3F-947E465B3DC3}" type="pres">
      <dgm:prSet presAssocID="{C50F74E9-209A-46EF-B6E4-4FCFF7A2DFD7}" presName="Name0" presStyleCnt="0">
        <dgm:presLayoutVars>
          <dgm:chMax val="7"/>
          <dgm:chPref val="7"/>
          <dgm:dir/>
        </dgm:presLayoutVars>
      </dgm:prSet>
      <dgm:spPr/>
    </dgm:pt>
    <dgm:pt modelId="{759739D9-8CC8-496B-B189-8DF45DF9A0E9}" type="pres">
      <dgm:prSet presAssocID="{C50F74E9-209A-46EF-B6E4-4FCFF7A2DFD7}" presName="Name1" presStyleCnt="0"/>
      <dgm:spPr/>
    </dgm:pt>
    <dgm:pt modelId="{7AD89661-5881-4015-935E-D7077EADC3FF}" type="pres">
      <dgm:prSet presAssocID="{C50F74E9-209A-46EF-B6E4-4FCFF7A2DFD7}" presName="cycle" presStyleCnt="0"/>
      <dgm:spPr/>
    </dgm:pt>
    <dgm:pt modelId="{67485431-22A4-434C-8BEC-76B7273F277F}" type="pres">
      <dgm:prSet presAssocID="{C50F74E9-209A-46EF-B6E4-4FCFF7A2DFD7}" presName="srcNode" presStyleLbl="node1" presStyleIdx="0" presStyleCnt="4"/>
      <dgm:spPr/>
    </dgm:pt>
    <dgm:pt modelId="{DD1823A5-9A0E-4FB5-9473-8E4850590200}" type="pres">
      <dgm:prSet presAssocID="{C50F74E9-209A-46EF-B6E4-4FCFF7A2DFD7}" presName="conn" presStyleLbl="parChTrans1D2" presStyleIdx="0" presStyleCnt="1"/>
      <dgm:spPr/>
    </dgm:pt>
    <dgm:pt modelId="{0689B98E-502E-413D-8FAF-936AE4925C56}" type="pres">
      <dgm:prSet presAssocID="{C50F74E9-209A-46EF-B6E4-4FCFF7A2DFD7}" presName="extraNode" presStyleLbl="node1" presStyleIdx="0" presStyleCnt="4"/>
      <dgm:spPr/>
    </dgm:pt>
    <dgm:pt modelId="{0404AC18-5F5C-4700-AD48-35422125E2E0}" type="pres">
      <dgm:prSet presAssocID="{C50F74E9-209A-46EF-B6E4-4FCFF7A2DFD7}" presName="dstNode" presStyleLbl="node1" presStyleIdx="0" presStyleCnt="4"/>
      <dgm:spPr/>
    </dgm:pt>
    <dgm:pt modelId="{52F96089-D69A-474E-8979-87A255ED7017}" type="pres">
      <dgm:prSet presAssocID="{6BA6BDED-8332-4CFD-B9D6-F7EC7931BFD3}" presName="text_1" presStyleLbl="node1" presStyleIdx="0" presStyleCnt="4" custScaleY="128900">
        <dgm:presLayoutVars>
          <dgm:bulletEnabled val="1"/>
        </dgm:presLayoutVars>
      </dgm:prSet>
      <dgm:spPr/>
    </dgm:pt>
    <dgm:pt modelId="{6A95B116-F5C5-4E74-86CF-E44FCAD149EF}" type="pres">
      <dgm:prSet presAssocID="{6BA6BDED-8332-4CFD-B9D6-F7EC7931BFD3}" presName="accent_1" presStyleCnt="0"/>
      <dgm:spPr/>
    </dgm:pt>
    <dgm:pt modelId="{F4DAD0CF-0D49-4E07-B399-267263FC983F}" type="pres">
      <dgm:prSet presAssocID="{6BA6BDED-8332-4CFD-B9D6-F7EC7931BFD3}" presName="accentRepeatNode" presStyleLbl="solidFgAcc1" presStyleIdx="0" presStyleCnt="4"/>
      <dgm:spPr>
        <a:prstGeom prst="ellipse">
          <a:avLst/>
        </a:prstGeom>
      </dgm:spPr>
    </dgm:pt>
    <dgm:pt modelId="{C01FDDDD-E9F7-42AA-B59C-536B16B0A324}" type="pres">
      <dgm:prSet presAssocID="{B67733F1-737D-48C6-8803-DDCD9875FE65}" presName="text_2" presStyleLbl="node1" presStyleIdx="1" presStyleCnt="4" custScaleY="128900">
        <dgm:presLayoutVars>
          <dgm:bulletEnabled val="1"/>
        </dgm:presLayoutVars>
      </dgm:prSet>
      <dgm:spPr/>
    </dgm:pt>
    <dgm:pt modelId="{659422AC-C072-4934-8057-15EA7D54442D}" type="pres">
      <dgm:prSet presAssocID="{B67733F1-737D-48C6-8803-DDCD9875FE65}" presName="accent_2" presStyleCnt="0"/>
      <dgm:spPr/>
    </dgm:pt>
    <dgm:pt modelId="{EC77BC29-6D59-4E0E-9EEB-BD2DAAD1711E}" type="pres">
      <dgm:prSet presAssocID="{B67733F1-737D-48C6-8803-DDCD9875FE65}" presName="accentRepeatNode" presStyleLbl="solidFgAcc1" presStyleIdx="1" presStyleCnt="4"/>
      <dgm:spPr>
        <a:prstGeom prst="ellipse">
          <a:avLst/>
        </a:prstGeom>
      </dgm:spPr>
    </dgm:pt>
    <dgm:pt modelId="{2CEE3D5B-BF38-4F88-B856-C52C8BD8BA4A}" type="pres">
      <dgm:prSet presAssocID="{148583D3-212A-4B00-9988-32226C128A80}" presName="text_3" presStyleLbl="node1" presStyleIdx="2" presStyleCnt="4" custScaleY="128900">
        <dgm:presLayoutVars>
          <dgm:bulletEnabled val="1"/>
        </dgm:presLayoutVars>
      </dgm:prSet>
      <dgm:spPr/>
    </dgm:pt>
    <dgm:pt modelId="{DA20EAB0-2B91-45FF-9B3B-E556DA1FBC09}" type="pres">
      <dgm:prSet presAssocID="{148583D3-212A-4B00-9988-32226C128A80}" presName="accent_3" presStyleCnt="0"/>
      <dgm:spPr/>
    </dgm:pt>
    <dgm:pt modelId="{BACBD0D6-F7FE-4A9A-9FB3-BF30EFDAE518}" type="pres">
      <dgm:prSet presAssocID="{148583D3-212A-4B00-9988-32226C128A80}" presName="accentRepeatNode" presStyleLbl="solidFgAcc1" presStyleIdx="2" presStyleCnt="4"/>
      <dgm:spPr>
        <a:prstGeom prst="ellipse">
          <a:avLst/>
        </a:prstGeom>
      </dgm:spPr>
    </dgm:pt>
    <dgm:pt modelId="{19BF4AAF-A27D-4AFE-AF44-05E4D9E78145}" type="pres">
      <dgm:prSet presAssocID="{1F22B279-0F3A-4D24-B80F-0DD5BC27C82D}" presName="text_4" presStyleLbl="node1" presStyleIdx="3" presStyleCnt="4" custScaleY="128900">
        <dgm:presLayoutVars>
          <dgm:bulletEnabled val="1"/>
        </dgm:presLayoutVars>
      </dgm:prSet>
      <dgm:spPr/>
    </dgm:pt>
    <dgm:pt modelId="{58459CA7-294A-471C-8D4D-750294FAA882}" type="pres">
      <dgm:prSet presAssocID="{1F22B279-0F3A-4D24-B80F-0DD5BC27C82D}" presName="accent_4" presStyleCnt="0"/>
      <dgm:spPr/>
    </dgm:pt>
    <dgm:pt modelId="{CC2B0E31-22D4-4121-8502-DC865BEDAF42}" type="pres">
      <dgm:prSet presAssocID="{1F22B279-0F3A-4D24-B80F-0DD5BC27C82D}" presName="accentRepeatNode" presStyleLbl="solidFgAcc1" presStyleIdx="3" presStyleCnt="4"/>
      <dgm:spPr>
        <a:prstGeom prst="ellipse">
          <a:avLst/>
        </a:prstGeom>
      </dgm:spPr>
    </dgm:pt>
  </dgm:ptLst>
  <dgm:cxnLst>
    <dgm:cxn modelId="{D0969005-7628-406B-9458-29C671DB93EE}" type="presOf" srcId="{148583D3-212A-4B00-9988-32226C128A80}" destId="{2CEE3D5B-BF38-4F88-B856-C52C8BD8BA4A}" srcOrd="0" destOrd="0" presId="urn:microsoft.com/office/officeart/2008/layout/VerticalCurvedList"/>
    <dgm:cxn modelId="{7F2BE434-1D1D-43F8-AA5B-33784948B254}" type="presOf" srcId="{6BA6BDED-8332-4CFD-B9D6-F7EC7931BFD3}" destId="{52F96089-D69A-474E-8979-87A255ED7017}" srcOrd="0" destOrd="0" presId="urn:microsoft.com/office/officeart/2008/layout/VerticalCurvedList"/>
    <dgm:cxn modelId="{CA22CF3D-0A06-4CE9-9FC9-BB20022D8487}" srcId="{C50F74E9-209A-46EF-B6E4-4FCFF7A2DFD7}" destId="{148583D3-212A-4B00-9988-32226C128A80}" srcOrd="2" destOrd="0" parTransId="{506F3BFD-94AE-482A-A59A-65E04C491AA7}" sibTransId="{0E269A07-E216-44C5-9543-31B89418EF69}"/>
    <dgm:cxn modelId="{95100349-3B82-43CA-B6DE-E91528389D22}" type="presOf" srcId="{C50F74E9-209A-46EF-B6E4-4FCFF7A2DFD7}" destId="{3F5467EB-B769-407E-9E3F-947E465B3DC3}" srcOrd="0" destOrd="0" presId="urn:microsoft.com/office/officeart/2008/layout/VerticalCurvedList"/>
    <dgm:cxn modelId="{445AA659-8491-4254-90EB-03BDD0DB65CD}" srcId="{C50F74E9-209A-46EF-B6E4-4FCFF7A2DFD7}" destId="{1F22B279-0F3A-4D24-B80F-0DD5BC27C82D}" srcOrd="3" destOrd="0" parTransId="{92AB6D00-3557-4EFB-87CE-C5C23E9401F2}" sibTransId="{18638FD7-B487-4116-AFB2-2153DA70C0BE}"/>
    <dgm:cxn modelId="{03FA407F-6BA3-475B-927C-53508D27725D}" type="presOf" srcId="{C994F23C-D349-40F7-9378-F9751A6083BB}" destId="{DD1823A5-9A0E-4FB5-9473-8E4850590200}" srcOrd="0" destOrd="0" presId="urn:microsoft.com/office/officeart/2008/layout/VerticalCurvedList"/>
    <dgm:cxn modelId="{CF909697-4FE7-4460-BAC9-56DCB927E67B}" srcId="{C50F74E9-209A-46EF-B6E4-4FCFF7A2DFD7}" destId="{6BA6BDED-8332-4CFD-B9D6-F7EC7931BFD3}" srcOrd="0" destOrd="0" parTransId="{4F1967B6-9098-4BCD-8CB3-831F411BDA07}" sibTransId="{C994F23C-D349-40F7-9378-F9751A6083BB}"/>
    <dgm:cxn modelId="{BA85D4CB-9A55-41B5-B2BD-85234E4C29F3}" type="presOf" srcId="{1F22B279-0F3A-4D24-B80F-0DD5BC27C82D}" destId="{19BF4AAF-A27D-4AFE-AF44-05E4D9E78145}" srcOrd="0" destOrd="0" presId="urn:microsoft.com/office/officeart/2008/layout/VerticalCurvedList"/>
    <dgm:cxn modelId="{ABD7D5E5-5C9E-40D9-8C7E-C66F7D744F54}" type="presOf" srcId="{B67733F1-737D-48C6-8803-DDCD9875FE65}" destId="{C01FDDDD-E9F7-42AA-B59C-536B16B0A324}" srcOrd="0" destOrd="0" presId="urn:microsoft.com/office/officeart/2008/layout/VerticalCurvedList"/>
    <dgm:cxn modelId="{D6D846F8-33A9-40F8-A41B-AB23AE678B4B}" srcId="{C50F74E9-209A-46EF-B6E4-4FCFF7A2DFD7}" destId="{B67733F1-737D-48C6-8803-DDCD9875FE65}" srcOrd="1" destOrd="0" parTransId="{DABFF33D-324A-4F3A-BF5B-50ACB8DC5B9B}" sibTransId="{9F2EF00A-5241-45C8-B5BC-26FF70946C3C}"/>
    <dgm:cxn modelId="{9EFDCB79-DFC9-418E-B5DA-4360180F345F}" type="presParOf" srcId="{3F5467EB-B769-407E-9E3F-947E465B3DC3}" destId="{759739D9-8CC8-496B-B189-8DF45DF9A0E9}" srcOrd="0" destOrd="0" presId="urn:microsoft.com/office/officeart/2008/layout/VerticalCurvedList"/>
    <dgm:cxn modelId="{CD8A0C27-8C08-4FE9-B6C3-0EEA0212C4A9}" type="presParOf" srcId="{759739D9-8CC8-496B-B189-8DF45DF9A0E9}" destId="{7AD89661-5881-4015-935E-D7077EADC3FF}" srcOrd="0" destOrd="0" presId="urn:microsoft.com/office/officeart/2008/layout/VerticalCurvedList"/>
    <dgm:cxn modelId="{3D19B90C-18EF-43F6-9324-B49BE4E60BF0}" type="presParOf" srcId="{7AD89661-5881-4015-935E-D7077EADC3FF}" destId="{67485431-22A4-434C-8BEC-76B7273F277F}" srcOrd="0" destOrd="0" presId="urn:microsoft.com/office/officeart/2008/layout/VerticalCurvedList"/>
    <dgm:cxn modelId="{599DB372-4FCD-47C4-8439-B3408B093E73}" type="presParOf" srcId="{7AD89661-5881-4015-935E-D7077EADC3FF}" destId="{DD1823A5-9A0E-4FB5-9473-8E4850590200}" srcOrd="1" destOrd="0" presId="urn:microsoft.com/office/officeart/2008/layout/VerticalCurvedList"/>
    <dgm:cxn modelId="{798FCDC1-184C-4662-9EDB-C0650FBCB006}" type="presParOf" srcId="{7AD89661-5881-4015-935E-D7077EADC3FF}" destId="{0689B98E-502E-413D-8FAF-936AE4925C56}" srcOrd="2" destOrd="0" presId="urn:microsoft.com/office/officeart/2008/layout/VerticalCurvedList"/>
    <dgm:cxn modelId="{FD3D3EBF-4BC1-4EDA-A358-D7F5C1BC68FE}" type="presParOf" srcId="{7AD89661-5881-4015-935E-D7077EADC3FF}" destId="{0404AC18-5F5C-4700-AD48-35422125E2E0}" srcOrd="3" destOrd="0" presId="urn:microsoft.com/office/officeart/2008/layout/VerticalCurvedList"/>
    <dgm:cxn modelId="{C5D2C3B1-DADB-4DEC-991F-7B901901BF11}" type="presParOf" srcId="{759739D9-8CC8-496B-B189-8DF45DF9A0E9}" destId="{52F96089-D69A-474E-8979-87A255ED7017}" srcOrd="1" destOrd="0" presId="urn:microsoft.com/office/officeart/2008/layout/VerticalCurvedList"/>
    <dgm:cxn modelId="{9D198A5E-B1B1-453D-A89B-9C91D8804E33}" type="presParOf" srcId="{759739D9-8CC8-496B-B189-8DF45DF9A0E9}" destId="{6A95B116-F5C5-4E74-86CF-E44FCAD149EF}" srcOrd="2" destOrd="0" presId="urn:microsoft.com/office/officeart/2008/layout/VerticalCurvedList"/>
    <dgm:cxn modelId="{95B07407-2BAA-4C32-9D24-AED26522E7AA}" type="presParOf" srcId="{6A95B116-F5C5-4E74-86CF-E44FCAD149EF}" destId="{F4DAD0CF-0D49-4E07-B399-267263FC983F}" srcOrd="0" destOrd="0" presId="urn:microsoft.com/office/officeart/2008/layout/VerticalCurvedList"/>
    <dgm:cxn modelId="{74CB61AF-3984-4A43-9AA8-5200CBFDEF43}" type="presParOf" srcId="{759739D9-8CC8-496B-B189-8DF45DF9A0E9}" destId="{C01FDDDD-E9F7-42AA-B59C-536B16B0A324}" srcOrd="3" destOrd="0" presId="urn:microsoft.com/office/officeart/2008/layout/VerticalCurvedList"/>
    <dgm:cxn modelId="{8F8E422C-6047-457E-ADF6-08D73971FE30}" type="presParOf" srcId="{759739D9-8CC8-496B-B189-8DF45DF9A0E9}" destId="{659422AC-C072-4934-8057-15EA7D54442D}" srcOrd="4" destOrd="0" presId="urn:microsoft.com/office/officeart/2008/layout/VerticalCurvedList"/>
    <dgm:cxn modelId="{05A1C111-0A93-4958-9DDA-E4D83FB4E6C3}" type="presParOf" srcId="{659422AC-C072-4934-8057-15EA7D54442D}" destId="{EC77BC29-6D59-4E0E-9EEB-BD2DAAD1711E}" srcOrd="0" destOrd="0" presId="urn:microsoft.com/office/officeart/2008/layout/VerticalCurvedList"/>
    <dgm:cxn modelId="{B29C012B-572D-4875-8E5B-FC80082587E6}" type="presParOf" srcId="{759739D9-8CC8-496B-B189-8DF45DF9A0E9}" destId="{2CEE3D5B-BF38-4F88-B856-C52C8BD8BA4A}" srcOrd="5" destOrd="0" presId="urn:microsoft.com/office/officeart/2008/layout/VerticalCurvedList"/>
    <dgm:cxn modelId="{4EC8EEC4-DFE1-4488-932D-45D48A0EFA7A}" type="presParOf" srcId="{759739D9-8CC8-496B-B189-8DF45DF9A0E9}" destId="{DA20EAB0-2B91-45FF-9B3B-E556DA1FBC09}" srcOrd="6" destOrd="0" presId="urn:microsoft.com/office/officeart/2008/layout/VerticalCurvedList"/>
    <dgm:cxn modelId="{DF19A85E-2FE9-4F16-8695-7902B2246378}" type="presParOf" srcId="{DA20EAB0-2B91-45FF-9B3B-E556DA1FBC09}" destId="{BACBD0D6-F7FE-4A9A-9FB3-BF30EFDAE518}" srcOrd="0" destOrd="0" presId="urn:microsoft.com/office/officeart/2008/layout/VerticalCurvedList"/>
    <dgm:cxn modelId="{05EA0654-EABC-49D1-8269-4410DA9D2865}" type="presParOf" srcId="{759739D9-8CC8-496B-B189-8DF45DF9A0E9}" destId="{19BF4AAF-A27D-4AFE-AF44-05E4D9E78145}" srcOrd="7" destOrd="0" presId="urn:microsoft.com/office/officeart/2008/layout/VerticalCurvedList"/>
    <dgm:cxn modelId="{508E8CB0-D36D-4F73-8AB5-D5F53525A10B}" type="presParOf" srcId="{759739D9-8CC8-496B-B189-8DF45DF9A0E9}" destId="{58459CA7-294A-471C-8D4D-750294FAA882}" srcOrd="8" destOrd="0" presId="urn:microsoft.com/office/officeart/2008/layout/VerticalCurvedList"/>
    <dgm:cxn modelId="{162BC1FD-7DEE-47B7-9766-4A566AF69309}" type="presParOf" srcId="{58459CA7-294A-471C-8D4D-750294FAA882}" destId="{CC2B0E31-22D4-4121-8502-DC865BEDAF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823A5-9A0E-4FB5-9473-8E4850590200}">
      <dsp:nvSpPr>
        <dsp:cNvPr id="0" name=""/>
        <dsp:cNvSpPr/>
      </dsp:nvSpPr>
      <dsp:spPr>
        <a:xfrm>
          <a:off x="-5858961" y="-896664"/>
          <a:ext cx="6975100" cy="697510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96089-D69A-474E-8979-87A255ED7017}">
      <dsp:nvSpPr>
        <dsp:cNvPr id="0" name=""/>
        <dsp:cNvSpPr/>
      </dsp:nvSpPr>
      <dsp:spPr>
        <a:xfrm>
          <a:off x="584207" y="283184"/>
          <a:ext cx="5030964" cy="10275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b="1" kern="1200" dirty="0">
              <a:solidFill>
                <a:schemeClr val="tx1"/>
              </a:solidFill>
              <a:cs typeface="Arial" panose="020B0604020202020204" pitchFamily="34" charset="0"/>
            </a:rPr>
            <a:t>Telemedizin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kern="1200" dirty="0">
              <a:solidFill>
                <a:schemeClr val="tx1"/>
              </a:solidFill>
              <a:cs typeface="Arial" panose="020B0604020202020204" pitchFamily="34" charset="0"/>
            </a:rPr>
            <a:t>Ärztliche Beratung jederzeit - digital</a:t>
          </a:r>
          <a:endParaRPr lang="de-DE" sz="1600" kern="1200" dirty="0"/>
        </a:p>
      </dsp:txBody>
      <dsp:txXfrm>
        <a:off x="584207" y="283184"/>
        <a:ext cx="5030964" cy="1027543"/>
      </dsp:txXfrm>
    </dsp:sp>
    <dsp:sp modelId="{F4DAD0CF-0D49-4E07-B399-267263FC983F}">
      <dsp:nvSpPr>
        <dsp:cNvPr id="0" name=""/>
        <dsp:cNvSpPr/>
      </dsp:nvSpPr>
      <dsp:spPr>
        <a:xfrm>
          <a:off x="85980" y="298729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FDDDD-E9F7-42AA-B59C-536B16B0A324}">
      <dsp:nvSpPr>
        <dsp:cNvPr id="0" name=""/>
        <dsp:cNvSpPr/>
      </dsp:nvSpPr>
      <dsp:spPr>
        <a:xfrm>
          <a:off x="1041240" y="1479137"/>
          <a:ext cx="4573932" cy="1027543"/>
        </a:xfrm>
        <a:prstGeom prst="rect">
          <a:avLst/>
        </a:prstGeom>
        <a:solidFill>
          <a:srgbClr val="D5D8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b="1" kern="1200" dirty="0">
              <a:solidFill>
                <a:schemeClr val="tx1"/>
              </a:solidFill>
              <a:cs typeface="Arial" panose="020B0604020202020204" pitchFamily="34" charset="0"/>
            </a:rPr>
            <a:t>Facharzt Terminservice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dk1"/>
              </a:solidFill>
              <a:cs typeface="Arial" panose="020B0604020202020204" pitchFamily="34" charset="0"/>
            </a:rPr>
            <a:t>Erstmalige Terminvereinbarung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dk1"/>
              </a:solidFill>
              <a:cs typeface="Arial" panose="020B0604020202020204" pitchFamily="34" charset="0"/>
            </a:rPr>
            <a:t>Vorverlegung eines bestehenden Termins</a:t>
          </a:r>
          <a:endParaRPr lang="de-DE" sz="1400" kern="1200" dirty="0"/>
        </a:p>
      </dsp:txBody>
      <dsp:txXfrm>
        <a:off x="1041240" y="1479137"/>
        <a:ext cx="4573932" cy="1027543"/>
      </dsp:txXfrm>
    </dsp:sp>
    <dsp:sp modelId="{EC77BC29-6D59-4E0E-9EEB-BD2DAAD1711E}">
      <dsp:nvSpPr>
        <dsp:cNvPr id="0" name=""/>
        <dsp:cNvSpPr/>
      </dsp:nvSpPr>
      <dsp:spPr>
        <a:xfrm>
          <a:off x="543012" y="1494681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E3D5B-BF38-4F88-B856-C52C8BD8BA4A}">
      <dsp:nvSpPr>
        <dsp:cNvPr id="0" name=""/>
        <dsp:cNvSpPr/>
      </dsp:nvSpPr>
      <dsp:spPr>
        <a:xfrm>
          <a:off x="1041240" y="2675089"/>
          <a:ext cx="4573932" cy="102754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b="1" kern="1200" dirty="0">
              <a:solidFill>
                <a:schemeClr val="tx1"/>
              </a:solidFill>
              <a:cs typeface="Arial" panose="020B0604020202020204" pitchFamily="34" charset="0"/>
            </a:rPr>
            <a:t>Gesundheitstelefon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tx1"/>
              </a:solidFill>
              <a:cs typeface="Arial" panose="020B0604020202020204" pitchFamily="34" charset="0"/>
            </a:rPr>
            <a:t>Telefonische 24h Hotline (24/7/365)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tx1"/>
              </a:solidFill>
              <a:cs typeface="Arial" panose="020B0604020202020204" pitchFamily="34" charset="0"/>
            </a:rPr>
            <a:t>Medizinische Beratung von A bis Z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tx1"/>
              </a:solidFill>
              <a:cs typeface="Arial" panose="020B0604020202020204" pitchFamily="34" charset="0"/>
            </a:rPr>
            <a:t>Benennung von Leistungserbringern jeglicher Art </a:t>
          </a:r>
          <a:endParaRPr lang="de-DE" sz="1400" kern="1200" dirty="0"/>
        </a:p>
      </dsp:txBody>
      <dsp:txXfrm>
        <a:off x="1041240" y="2675089"/>
        <a:ext cx="4573932" cy="1027543"/>
      </dsp:txXfrm>
    </dsp:sp>
    <dsp:sp modelId="{BACBD0D6-F7FE-4A9A-9FB3-BF30EFDAE518}">
      <dsp:nvSpPr>
        <dsp:cNvPr id="0" name=""/>
        <dsp:cNvSpPr/>
      </dsp:nvSpPr>
      <dsp:spPr>
        <a:xfrm>
          <a:off x="543012" y="2690634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F4AAF-A27D-4AFE-AF44-05E4D9E78145}">
      <dsp:nvSpPr>
        <dsp:cNvPr id="0" name=""/>
        <dsp:cNvSpPr/>
      </dsp:nvSpPr>
      <dsp:spPr>
        <a:xfrm>
          <a:off x="584207" y="3871042"/>
          <a:ext cx="5030964" cy="1027543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Erschöpfungsvorsorge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Professionelle Unterstützung bei Stress</a:t>
          </a:r>
        </a:p>
      </dsp:txBody>
      <dsp:txXfrm>
        <a:off x="584207" y="3871042"/>
        <a:ext cx="5030964" cy="1027543"/>
      </dsp:txXfrm>
    </dsp:sp>
    <dsp:sp modelId="{CC2B0E31-22D4-4121-8502-DC865BEDAF42}">
      <dsp:nvSpPr>
        <dsp:cNvPr id="0" name=""/>
        <dsp:cNvSpPr/>
      </dsp:nvSpPr>
      <dsp:spPr>
        <a:xfrm>
          <a:off x="85980" y="3886587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04476BB-3BE4-4942-8C66-CF13C5930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63525" y="115747"/>
            <a:ext cx="2971800" cy="23149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126AEA6-DCBA-48C9-B981-2131A4950C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9025" y="115747"/>
            <a:ext cx="2971800" cy="23149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F47D57B6-702E-431F-91F3-D4112081FB03}" type="datetimeFigureOut">
              <a:rPr lang="de-DE" smtClean="0"/>
              <a:t>12.12.2022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5C1DB4-F02B-49AA-8A3C-AB4E8EEA70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63525" y="8728918"/>
            <a:ext cx="2971800" cy="2314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7B432B-B53A-4D30-852F-5E585145BE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9025" y="8728918"/>
            <a:ext cx="2971800" cy="2314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81585BDB-0E7A-448A-8A23-AB118129CE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13733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/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088B4-CC89-4D8F-8996-EAD6AD738F55}" type="datetimeFigureOut">
              <a:rPr lang="de-DE" smtClean="0"/>
              <a:t>12.12.2022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3F2D5-C667-4298-802C-728A450089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57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3F2D5-C667-4298-802C-728A450089C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3F2D5-C667-4298-802C-728A450089C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0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</a:rPr>
              <a:t>Impfstoff 3-malige Durchführung, inkl. Behandlung und Beratung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3F2D5-C667-4298-802C-728A450089C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511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</a:rPr>
              <a:t>Klassische Massage plus Fango und manuelle Therapie, 8 - 10 mal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3F2D5-C667-4298-802C-728A450089C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18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solidFill>
                  <a:schemeClr val="tx1"/>
                </a:solidFill>
              </a:rPr>
              <a:t>Akupunktur zur Schmerzbehandlung 3 Behandlungen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3F2D5-C667-4298-802C-728A450089C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02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3F2D5-C667-4298-802C-728A450089C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00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59D4-97C7-4CF5-B654-741313DE91DE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96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8FF201B-7922-43AA-8422-437428B06913}"/>
              </a:ext>
            </a:extLst>
          </p:cNvPr>
          <p:cNvSpPr/>
          <p:nvPr/>
        </p:nvSpPr>
        <p:spPr bwMode="gray">
          <a:xfrm>
            <a:off x="9017000" y="0"/>
            <a:ext cx="3175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8181024B-86B2-4DEC-8912-4DF31008D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11634" y="3783691"/>
            <a:ext cx="3142331" cy="2016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721CB7B-387E-408C-8EBD-A889B25345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511926" y="0"/>
            <a:ext cx="5680075" cy="6858000"/>
          </a:xfrm>
          <a:custGeom>
            <a:avLst/>
            <a:gdLst>
              <a:gd name="connsiteX0" fmla="*/ 1299709 w 5680075"/>
              <a:gd name="connsiteY0" fmla="*/ 3783693 h 6858000"/>
              <a:gd name="connsiteX1" fmla="*/ 1299709 w 5680075"/>
              <a:gd name="connsiteY1" fmla="*/ 5799694 h 6858000"/>
              <a:gd name="connsiteX2" fmla="*/ 3163178 w 5680075"/>
              <a:gd name="connsiteY2" fmla="*/ 5799694 h 6858000"/>
              <a:gd name="connsiteX3" fmla="*/ 3940208 w 5680075"/>
              <a:gd name="connsiteY3" fmla="*/ 5673772 h 6858000"/>
              <a:gd name="connsiteX4" fmla="*/ 4442040 w 5680075"/>
              <a:gd name="connsiteY4" fmla="*/ 4728629 h 6858000"/>
              <a:gd name="connsiteX5" fmla="*/ 3956396 w 5680075"/>
              <a:gd name="connsiteY5" fmla="*/ 3909615 h 6858000"/>
              <a:gd name="connsiteX6" fmla="*/ 3195015 w 5680075"/>
              <a:gd name="connsiteY6" fmla="*/ 3783693 h 6858000"/>
              <a:gd name="connsiteX7" fmla="*/ 0 w 5680075"/>
              <a:gd name="connsiteY7" fmla="*/ 0 h 6858000"/>
              <a:gd name="connsiteX8" fmla="*/ 15875 w 5680075"/>
              <a:gd name="connsiteY8" fmla="*/ 0 h 6858000"/>
              <a:gd name="connsiteX9" fmla="*/ 993775 w 5680075"/>
              <a:gd name="connsiteY9" fmla="*/ 0 h 6858000"/>
              <a:gd name="connsiteX10" fmla="*/ 5680075 w 5680075"/>
              <a:gd name="connsiteY10" fmla="*/ 0 h 6858000"/>
              <a:gd name="connsiteX11" fmla="*/ 5680075 w 5680075"/>
              <a:gd name="connsiteY11" fmla="*/ 3 h 6858000"/>
              <a:gd name="connsiteX12" fmla="*/ 2451100 w 5680075"/>
              <a:gd name="connsiteY12" fmla="*/ 3 h 6858000"/>
              <a:gd name="connsiteX13" fmla="*/ 2451100 w 5680075"/>
              <a:gd name="connsiteY13" fmla="*/ 7037 h 6858000"/>
              <a:gd name="connsiteX14" fmla="*/ 3395205 w 5680075"/>
              <a:gd name="connsiteY14" fmla="*/ 7037 h 6858000"/>
              <a:gd name="connsiteX15" fmla="*/ 5141299 w 5680075"/>
              <a:gd name="connsiteY15" fmla="*/ 731147 h 6858000"/>
              <a:gd name="connsiteX16" fmla="*/ 5453456 w 5680075"/>
              <a:gd name="connsiteY16" fmla="*/ 1781887 h 6858000"/>
              <a:gd name="connsiteX17" fmla="*/ 5141299 w 5680075"/>
              <a:gd name="connsiteY17" fmla="*/ 2789966 h 6858000"/>
              <a:gd name="connsiteX18" fmla="*/ 4630496 w 5680075"/>
              <a:gd name="connsiteY18" fmla="*/ 3173352 h 6858000"/>
              <a:gd name="connsiteX19" fmla="*/ 5411457 w 5680075"/>
              <a:gd name="connsiteY19" fmla="*/ 3783950 h 6858000"/>
              <a:gd name="connsiteX20" fmla="*/ 5667047 w 5680075"/>
              <a:gd name="connsiteY20" fmla="*/ 4792596 h 6858000"/>
              <a:gd name="connsiteX21" fmla="*/ 5368890 w 5680075"/>
              <a:gd name="connsiteY21" fmla="*/ 5885902 h 6858000"/>
              <a:gd name="connsiteX22" fmla="*/ 4900276 w 5680075"/>
              <a:gd name="connsiteY22" fmla="*/ 6425083 h 6858000"/>
              <a:gd name="connsiteX23" fmla="*/ 4147788 w 5680075"/>
              <a:gd name="connsiteY23" fmla="*/ 6765618 h 6858000"/>
              <a:gd name="connsiteX24" fmla="*/ 3448839 w 5680075"/>
              <a:gd name="connsiteY24" fmla="*/ 6857497 h 6858000"/>
              <a:gd name="connsiteX25" fmla="*/ 3431985 w 5680075"/>
              <a:gd name="connsiteY25" fmla="*/ 6858000 h 6858000"/>
              <a:gd name="connsiteX26" fmla="*/ 993775 w 5680075"/>
              <a:gd name="connsiteY26" fmla="*/ 6858000 h 6858000"/>
              <a:gd name="connsiteX27" fmla="*/ 15875 w 5680075"/>
              <a:gd name="connsiteY27" fmla="*/ 6858000 h 6858000"/>
              <a:gd name="connsiteX28" fmla="*/ 0 w 5680075"/>
              <a:gd name="connsiteY2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80075" h="6858000">
                <a:moveTo>
                  <a:pt x="1299709" y="3783693"/>
                </a:moveTo>
                <a:lnTo>
                  <a:pt x="1299709" y="5799694"/>
                </a:lnTo>
                <a:lnTo>
                  <a:pt x="3163178" y="5799694"/>
                </a:lnTo>
                <a:cubicBezTo>
                  <a:pt x="3486941" y="5799694"/>
                  <a:pt x="3745951" y="5752578"/>
                  <a:pt x="3940208" y="5673772"/>
                </a:cubicBezTo>
                <a:cubicBezTo>
                  <a:pt x="4280375" y="5516266"/>
                  <a:pt x="4442364" y="5185512"/>
                  <a:pt x="4442040" y="4728629"/>
                </a:cubicBezTo>
                <a:cubicBezTo>
                  <a:pt x="4442040" y="4334915"/>
                  <a:pt x="4280159" y="4067016"/>
                  <a:pt x="3956396" y="3909615"/>
                </a:cubicBezTo>
                <a:cubicBezTo>
                  <a:pt x="3777788" y="3830914"/>
                  <a:pt x="3518777" y="3783693"/>
                  <a:pt x="3195015" y="3783693"/>
                </a:cubicBezTo>
                <a:close/>
                <a:moveTo>
                  <a:pt x="0" y="0"/>
                </a:moveTo>
                <a:lnTo>
                  <a:pt x="15875" y="0"/>
                </a:lnTo>
                <a:lnTo>
                  <a:pt x="993775" y="0"/>
                </a:lnTo>
                <a:lnTo>
                  <a:pt x="5680075" y="0"/>
                </a:lnTo>
                <a:lnTo>
                  <a:pt x="5680075" y="3"/>
                </a:lnTo>
                <a:lnTo>
                  <a:pt x="2451100" y="3"/>
                </a:lnTo>
                <a:lnTo>
                  <a:pt x="2451100" y="7037"/>
                </a:lnTo>
                <a:lnTo>
                  <a:pt x="3395205" y="7037"/>
                </a:lnTo>
                <a:cubicBezTo>
                  <a:pt x="4218669" y="21289"/>
                  <a:pt x="4800701" y="262659"/>
                  <a:pt x="5141299" y="731147"/>
                </a:cubicBezTo>
                <a:cubicBezTo>
                  <a:pt x="5339944" y="1029304"/>
                  <a:pt x="5453456" y="1369745"/>
                  <a:pt x="5453456" y="1781887"/>
                </a:cubicBezTo>
                <a:cubicBezTo>
                  <a:pt x="5453456" y="2194029"/>
                  <a:pt x="5354228" y="2534564"/>
                  <a:pt x="5141299" y="2789966"/>
                </a:cubicBezTo>
                <a:cubicBezTo>
                  <a:pt x="5027787" y="2932045"/>
                  <a:pt x="4857519" y="3059840"/>
                  <a:pt x="4630496" y="3173352"/>
                </a:cubicBezTo>
                <a:cubicBezTo>
                  <a:pt x="4971315" y="3301525"/>
                  <a:pt x="5226811" y="3500171"/>
                  <a:pt x="5411457" y="3783950"/>
                </a:cubicBezTo>
                <a:cubicBezTo>
                  <a:pt x="5581819" y="4053730"/>
                  <a:pt x="5667047" y="4394454"/>
                  <a:pt x="5667047" y="4792596"/>
                </a:cubicBezTo>
                <a:cubicBezTo>
                  <a:pt x="5667047" y="5204832"/>
                  <a:pt x="5567535" y="5559273"/>
                  <a:pt x="5368890" y="5885902"/>
                </a:cubicBezTo>
                <a:cubicBezTo>
                  <a:pt x="5240811" y="6098453"/>
                  <a:pt x="5084827" y="6283194"/>
                  <a:pt x="4900276" y="6425083"/>
                </a:cubicBezTo>
                <a:cubicBezTo>
                  <a:pt x="4686968" y="6595351"/>
                  <a:pt x="4431756" y="6708768"/>
                  <a:pt x="4147788" y="6765618"/>
                </a:cubicBezTo>
                <a:cubicBezTo>
                  <a:pt x="3934811" y="6808256"/>
                  <a:pt x="3697731" y="6842860"/>
                  <a:pt x="3448839" y="6857497"/>
                </a:cubicBezTo>
                <a:lnTo>
                  <a:pt x="3431985" y="6858000"/>
                </a:lnTo>
                <a:lnTo>
                  <a:pt x="993775" y="6858000"/>
                </a:lnTo>
                <a:lnTo>
                  <a:pt x="158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ED02B1-1F24-4E0C-946C-5FF3286BCCE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-1" y="0"/>
            <a:ext cx="6511927" cy="6858000"/>
          </a:xfrm>
          <a:solidFill>
            <a:schemeClr val="accent1"/>
          </a:solidFill>
        </p:spPr>
        <p:txBody>
          <a:bodyPr lIns="360000" rIns="576000" bIns="3204000" anchor="b"/>
          <a:lstStyle>
            <a:lvl1pPr algn="r">
              <a:lnSpc>
                <a:spcPct val="9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0C1F0-8145-43C1-A4EC-59452C233EB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6" y="3802743"/>
            <a:ext cx="5543552" cy="409463"/>
          </a:xfrm>
        </p:spPr>
        <p:txBody>
          <a:bodyPr anchor="t"/>
          <a:lstStyle>
            <a:lvl1pPr marL="0" indent="0" algn="r">
              <a:buNone/>
              <a:defRPr sz="2000" b="1">
                <a:solidFill>
                  <a:srgbClr val="CD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7A93EF-84E6-4661-98AB-49B1C86D7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07988" y="4400551"/>
            <a:ext cx="5543550" cy="4094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Name, Datum</a:t>
            </a:r>
          </a:p>
        </p:txBody>
      </p:sp>
    </p:spTree>
    <p:extLst>
      <p:ext uri="{BB962C8B-B14F-4D97-AF65-F5344CB8AC3E}">
        <p14:creationId xmlns:p14="http://schemas.microsoft.com/office/powerpoint/2010/main" val="1124048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tiv mit Highlight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59A35-C300-42C8-9787-520D5BDD5A6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EBF55-0D7F-446D-89AB-4461F76E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E1D857-51B4-4D0C-BCAA-A845088A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5A4F11-47E3-4169-A083-51265A69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020CCC6-CBD7-47AD-9F48-977ADCB91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1773238"/>
            <a:ext cx="12192000" cy="300196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C39CBD1A-046D-4968-9C92-7B475FAB8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7C0478A-076F-4E4B-A39A-8665D9338B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40464" y="4419598"/>
            <a:ext cx="5543548" cy="1962151"/>
          </a:xfrm>
          <a:solidFill>
            <a:schemeClr val="accent1"/>
          </a:solidFill>
        </p:spPr>
        <p:txBody>
          <a:bodyPr vert="horz" wrap="square" lIns="108000" tIns="72000" rIns="108000" bIns="72000" rtlCol="0">
            <a:noAutofit/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2pPr>
            <a:lvl3pPr marL="432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3pPr>
            <a:lvl4pPr marL="648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4pPr>
            <a:lvl5pPr marL="864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5211E5C-B93A-4960-8F29-292BB96DAE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1284713" y="6000172"/>
            <a:ext cx="499301" cy="381578"/>
          </a:xfrm>
          <a:custGeom>
            <a:avLst/>
            <a:gdLst>
              <a:gd name="connsiteX0" fmla="*/ 497429 w 499301"/>
              <a:gd name="connsiteY0" fmla="*/ 0 h 381578"/>
              <a:gd name="connsiteX1" fmla="*/ 499301 w 499301"/>
              <a:gd name="connsiteY1" fmla="*/ 0 h 381578"/>
              <a:gd name="connsiteX2" fmla="*/ 499301 w 499301"/>
              <a:gd name="connsiteY2" fmla="*/ 381578 h 381578"/>
              <a:gd name="connsiteX3" fmla="*/ 0 w 499301"/>
              <a:gd name="connsiteY3" fmla="*/ 381578 h 381578"/>
              <a:gd name="connsiteX4" fmla="*/ 303373 w 499301"/>
              <a:gd name="connsiteY4" fmla="*/ 334513 h 381578"/>
              <a:gd name="connsiteX5" fmla="*/ 487417 w 499301"/>
              <a:gd name="connsiteY5" fmla="*/ 100214 h 38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301" h="381578">
                <a:moveTo>
                  <a:pt x="497429" y="0"/>
                </a:moveTo>
                <a:lnTo>
                  <a:pt x="499301" y="0"/>
                </a:lnTo>
                <a:lnTo>
                  <a:pt x="499301" y="381578"/>
                </a:lnTo>
                <a:lnTo>
                  <a:pt x="0" y="381578"/>
                </a:lnTo>
                <a:cubicBezTo>
                  <a:pt x="126405" y="381578"/>
                  <a:pt x="227530" y="363968"/>
                  <a:pt x="303373" y="334513"/>
                </a:cubicBezTo>
                <a:cubicBezTo>
                  <a:pt x="402981" y="290361"/>
                  <a:pt x="463458" y="209785"/>
                  <a:pt x="487417" y="10021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b">
            <a:no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290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DED4568E-E948-4BFD-8D50-264D99AE53A3}"/>
              </a:ext>
            </a:extLst>
          </p:cNvPr>
          <p:cNvSpPr/>
          <p:nvPr/>
        </p:nvSpPr>
        <p:spPr bwMode="gray">
          <a:xfrm>
            <a:off x="0" y="0"/>
            <a:ext cx="10261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E5AFE650-509F-4D44-9E3F-839839E4A7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6811906" y="0"/>
            <a:ext cx="5380095" cy="6858000"/>
          </a:xfrm>
          <a:custGeom>
            <a:avLst/>
            <a:gdLst>
              <a:gd name="connsiteX0" fmla="*/ 0 w 5380095"/>
              <a:gd name="connsiteY0" fmla="*/ 0 h 6858000"/>
              <a:gd name="connsiteX1" fmla="*/ 5380095 w 5380095"/>
              <a:gd name="connsiteY1" fmla="*/ 0 h 6858000"/>
              <a:gd name="connsiteX2" fmla="*/ 5380095 w 5380095"/>
              <a:gd name="connsiteY2" fmla="*/ 6858000 h 6858000"/>
              <a:gd name="connsiteX3" fmla="*/ 2280034 w 5380095"/>
              <a:gd name="connsiteY3" fmla="*/ 6858000 h 6858000"/>
              <a:gd name="connsiteX4" fmla="*/ 2283605 w 5380095"/>
              <a:gd name="connsiteY4" fmla="*/ 6741681 h 6858000"/>
              <a:gd name="connsiteX5" fmla="*/ 1917831 w 5380095"/>
              <a:gd name="connsiteY5" fmla="*/ 5298210 h 6858000"/>
              <a:gd name="connsiteX6" fmla="*/ 800201 w 5380095"/>
              <a:gd name="connsiteY6" fmla="*/ 4424385 h 6858000"/>
              <a:gd name="connsiteX7" fmla="*/ 1531209 w 5380095"/>
              <a:gd name="connsiteY7" fmla="*/ 3875723 h 6858000"/>
              <a:gd name="connsiteX8" fmla="*/ 1977936 w 5380095"/>
              <a:gd name="connsiteY8" fmla="*/ 2433064 h 6858000"/>
              <a:gd name="connsiteX9" fmla="*/ 1531209 w 5380095"/>
              <a:gd name="connsiteY9" fmla="*/ 929353 h 6858000"/>
              <a:gd name="connsiteX10" fmla="*/ 35958 w 5380095"/>
              <a:gd name="connsiteY10" fmla="*/ 7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0095" h="6858000">
                <a:moveTo>
                  <a:pt x="0" y="0"/>
                </a:moveTo>
                <a:lnTo>
                  <a:pt x="5380095" y="0"/>
                </a:lnTo>
                <a:lnTo>
                  <a:pt x="5380095" y="6858000"/>
                </a:lnTo>
                <a:lnTo>
                  <a:pt x="2280034" y="6858000"/>
                </a:lnTo>
                <a:lnTo>
                  <a:pt x="2283605" y="6741681"/>
                </a:lnTo>
                <a:cubicBezTo>
                  <a:pt x="2283605" y="6171901"/>
                  <a:pt x="2161636" y="5684292"/>
                  <a:pt x="1917831" y="5298210"/>
                </a:cubicBezTo>
                <a:cubicBezTo>
                  <a:pt x="1653585" y="4892095"/>
                  <a:pt x="1287946" y="4607813"/>
                  <a:pt x="800201" y="4424385"/>
                </a:cubicBezTo>
                <a:cubicBezTo>
                  <a:pt x="1125093" y="4261939"/>
                  <a:pt x="1368763" y="4079052"/>
                  <a:pt x="1531209" y="3875723"/>
                </a:cubicBezTo>
                <a:cubicBezTo>
                  <a:pt x="1835931" y="3510218"/>
                  <a:pt x="1977936" y="3022879"/>
                  <a:pt x="1977936" y="2433064"/>
                </a:cubicBezTo>
                <a:cubicBezTo>
                  <a:pt x="1977936" y="1843249"/>
                  <a:pt x="1815489" y="1356045"/>
                  <a:pt x="1531209" y="929353"/>
                </a:cubicBezTo>
                <a:cubicBezTo>
                  <a:pt x="1196102" y="468418"/>
                  <a:pt x="697685" y="161109"/>
                  <a:pt x="35958" y="742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B9068-BE93-4ED1-BA10-ACD37E5EA7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52575" y="1773238"/>
            <a:ext cx="5760000" cy="2232705"/>
          </a:xfrm>
        </p:spPr>
        <p:txBody>
          <a:bodyPr anchor="b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067535-8033-4A31-B302-1B86B2213D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552575" y="4122057"/>
            <a:ext cx="5760000" cy="1967593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CD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C2F7384-A717-49AE-BD3E-06F3DFA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773238"/>
            <a:ext cx="1058862" cy="243681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3963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3953A5-A1E2-487B-964E-A5BA1213AE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51538" y="0"/>
            <a:ext cx="6240462" cy="6858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B9068-BE93-4ED1-BA10-ACD37E5EA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9245600" cy="6858000"/>
          </a:xfrm>
          <a:gradFill>
            <a:gsLst>
              <a:gs pos="0">
                <a:schemeClr val="accent1"/>
              </a:gs>
              <a:gs pos="95000">
                <a:schemeClr val="accent1">
                  <a:alpha val="0"/>
                </a:schemeClr>
              </a:gs>
              <a:gs pos="65000">
                <a:schemeClr val="accent1"/>
              </a:gs>
            </a:gsLst>
            <a:lin ang="0" scaled="1"/>
          </a:gradFill>
        </p:spPr>
        <p:txBody>
          <a:bodyPr lIns="1548000" rIns="1440000" bIns="2844000" anchor="b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067535-8033-4A31-B302-1B86B2213D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552575" y="4122057"/>
            <a:ext cx="5760000" cy="1967593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CD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C2F7384-A717-49AE-BD3E-06F3DFA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773238"/>
            <a:ext cx="1058862" cy="243681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9887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98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e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06CB63-FF4F-4B2E-A069-35BE53C5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10596012" y="333374"/>
            <a:ext cx="1188000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76770E2-A607-4A67-9C4B-D6688E55C11E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F8DC27-372A-4AF4-A00E-1515096D3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590800" y="2997200"/>
            <a:ext cx="3360738" cy="1409700"/>
          </a:xfr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Barmer Straße 22</a:t>
            </a:r>
          </a:p>
          <a:p>
            <a:pPr lvl="0"/>
            <a:r>
              <a:rPr lang="de-DE" dirty="0"/>
              <a:t>12345 </a:t>
            </a:r>
            <a:r>
              <a:rPr lang="de-DE" dirty="0" err="1"/>
              <a:t>Barmerhausen</a:t>
            </a:r>
            <a:endParaRPr lang="de-DE" dirty="0"/>
          </a:p>
          <a:p>
            <a:pPr lvl="0"/>
            <a:r>
              <a:rPr lang="de-DE" dirty="0"/>
              <a:t>Tel: 0202 / 123456</a:t>
            </a:r>
          </a:p>
          <a:p>
            <a:pPr lvl="0"/>
            <a:r>
              <a:rPr lang="de-DE" dirty="0"/>
              <a:t>Mail: beate.bartok@barmenia.de</a:t>
            </a:r>
          </a:p>
          <a:p>
            <a:pPr lvl="0"/>
            <a:r>
              <a:rPr lang="de-DE" dirty="0"/>
              <a:t>www.barmenia.de</a:t>
            </a:r>
          </a:p>
          <a:p>
            <a:pPr lvl="0"/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AD68B5-1DBE-4954-8ED4-A3B8ACB8A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90800" y="2074864"/>
            <a:ext cx="3360738" cy="725486"/>
          </a:xfr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FB3D96-BC1D-4B40-9B57-B3F8F240B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242750" y="1773237"/>
            <a:ext cx="2952000" cy="3888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B5C4D859-D786-4ACA-AA83-D6AE3AA36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012" y="333374"/>
            <a:ext cx="1187284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3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76770E2-A607-4A67-9C4B-D6688E55C11E}"/>
              </a:ext>
            </a:extLst>
          </p:cNvPr>
          <p:cNvSpPr/>
          <p:nvPr/>
        </p:nvSpPr>
        <p:spPr bwMode="gray">
          <a:xfrm>
            <a:off x="0" y="0"/>
            <a:ext cx="92329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F8DC27-372A-4AF4-A00E-1515096D3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590800" y="2997200"/>
            <a:ext cx="3360738" cy="1409700"/>
          </a:xfr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Barmer Straße 22</a:t>
            </a:r>
          </a:p>
          <a:p>
            <a:pPr lvl="0"/>
            <a:r>
              <a:rPr lang="de-DE" dirty="0"/>
              <a:t>12345 </a:t>
            </a:r>
            <a:r>
              <a:rPr lang="de-DE" dirty="0" err="1"/>
              <a:t>Barmerhausen</a:t>
            </a:r>
            <a:endParaRPr lang="de-DE" dirty="0"/>
          </a:p>
          <a:p>
            <a:pPr lvl="0"/>
            <a:r>
              <a:rPr lang="de-DE" dirty="0"/>
              <a:t>Tel: 0202 / 123456</a:t>
            </a:r>
          </a:p>
          <a:p>
            <a:pPr lvl="0"/>
            <a:r>
              <a:rPr lang="de-DE" dirty="0"/>
              <a:t>Mail: beate.bartok@barmenia.de</a:t>
            </a:r>
          </a:p>
          <a:p>
            <a:pPr lvl="0"/>
            <a:r>
              <a:rPr lang="de-DE" dirty="0"/>
              <a:t>www.barmenia.de</a:t>
            </a:r>
          </a:p>
          <a:p>
            <a:pPr lvl="0"/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AD68B5-1DBE-4954-8ED4-A3B8ACB8A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90800" y="2074864"/>
            <a:ext cx="3360738" cy="725486"/>
          </a:xfr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7" name="Bildplatzhalter 18">
            <a:extLst>
              <a:ext uri="{FF2B5EF4-FFF2-40B4-BE49-F238E27FC236}">
                <a16:creationId xmlns:a16="http://schemas.microsoft.com/office/drawing/2014/main" id="{E77F1ADE-BCB0-4263-9C83-3D2DC78F8B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811906" y="0"/>
            <a:ext cx="5380095" cy="6858000"/>
          </a:xfrm>
          <a:custGeom>
            <a:avLst/>
            <a:gdLst>
              <a:gd name="connsiteX0" fmla="*/ 0 w 5380095"/>
              <a:gd name="connsiteY0" fmla="*/ 0 h 6858000"/>
              <a:gd name="connsiteX1" fmla="*/ 5380095 w 5380095"/>
              <a:gd name="connsiteY1" fmla="*/ 0 h 6858000"/>
              <a:gd name="connsiteX2" fmla="*/ 5380095 w 5380095"/>
              <a:gd name="connsiteY2" fmla="*/ 6858000 h 6858000"/>
              <a:gd name="connsiteX3" fmla="*/ 2280034 w 5380095"/>
              <a:gd name="connsiteY3" fmla="*/ 6858000 h 6858000"/>
              <a:gd name="connsiteX4" fmla="*/ 2283605 w 5380095"/>
              <a:gd name="connsiteY4" fmla="*/ 6741681 h 6858000"/>
              <a:gd name="connsiteX5" fmla="*/ 1917831 w 5380095"/>
              <a:gd name="connsiteY5" fmla="*/ 5298210 h 6858000"/>
              <a:gd name="connsiteX6" fmla="*/ 800201 w 5380095"/>
              <a:gd name="connsiteY6" fmla="*/ 4424385 h 6858000"/>
              <a:gd name="connsiteX7" fmla="*/ 1531209 w 5380095"/>
              <a:gd name="connsiteY7" fmla="*/ 3875723 h 6858000"/>
              <a:gd name="connsiteX8" fmla="*/ 1977936 w 5380095"/>
              <a:gd name="connsiteY8" fmla="*/ 2433064 h 6858000"/>
              <a:gd name="connsiteX9" fmla="*/ 1531209 w 5380095"/>
              <a:gd name="connsiteY9" fmla="*/ 929353 h 6858000"/>
              <a:gd name="connsiteX10" fmla="*/ 35958 w 5380095"/>
              <a:gd name="connsiteY10" fmla="*/ 7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0095" h="6858000">
                <a:moveTo>
                  <a:pt x="0" y="0"/>
                </a:moveTo>
                <a:lnTo>
                  <a:pt x="5380095" y="0"/>
                </a:lnTo>
                <a:lnTo>
                  <a:pt x="5380095" y="6858000"/>
                </a:lnTo>
                <a:lnTo>
                  <a:pt x="2280034" y="6858000"/>
                </a:lnTo>
                <a:lnTo>
                  <a:pt x="2283605" y="6741681"/>
                </a:lnTo>
                <a:cubicBezTo>
                  <a:pt x="2283605" y="6171901"/>
                  <a:pt x="2161636" y="5684292"/>
                  <a:pt x="1917831" y="5298210"/>
                </a:cubicBezTo>
                <a:cubicBezTo>
                  <a:pt x="1653585" y="4892095"/>
                  <a:pt x="1287946" y="4607813"/>
                  <a:pt x="800201" y="4424385"/>
                </a:cubicBezTo>
                <a:cubicBezTo>
                  <a:pt x="1125093" y="4261939"/>
                  <a:pt x="1368763" y="4079052"/>
                  <a:pt x="1531209" y="3875723"/>
                </a:cubicBezTo>
                <a:cubicBezTo>
                  <a:pt x="1835931" y="3510218"/>
                  <a:pt x="1977936" y="3022879"/>
                  <a:pt x="1977936" y="2433064"/>
                </a:cubicBezTo>
                <a:cubicBezTo>
                  <a:pt x="1977936" y="1843249"/>
                  <a:pt x="1815489" y="1356045"/>
                  <a:pt x="1531209" y="929353"/>
                </a:cubicBezTo>
                <a:cubicBezTo>
                  <a:pt x="1196102" y="468418"/>
                  <a:pt x="697685" y="161109"/>
                  <a:pt x="35958" y="742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062E7-BBB5-47C1-B2AD-5BC48DFE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5427879"/>
            <a:ext cx="1485899" cy="9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55DB642-2813-4402-9DA0-03935C553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45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407988" y="1773238"/>
            <a:ext cx="5543550" cy="463527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2ABFF80-681F-4C52-97F9-D1179C3DBA5A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240463" y="1773238"/>
            <a:ext cx="5543550" cy="460851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B704E40-FB0D-4185-B0DD-B669E4D2F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4355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407988" y="2257427"/>
            <a:ext cx="5543550" cy="412432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2ABFF80-681F-4C52-97F9-D1179C3DBA5A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240463" y="2257427"/>
            <a:ext cx="5543550" cy="412432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A920C7A-AEB4-4FC4-9EFF-C234ABAE5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8" y="1774800"/>
            <a:ext cx="5543550" cy="421005"/>
          </a:xfrm>
        </p:spPr>
        <p:txBody>
          <a:bodyPr/>
          <a:lstStyle>
            <a:lvl1pPr>
              <a:defRPr sz="2000" u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594B655-CA65-45B4-85B5-31340AF19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0463" y="1774800"/>
            <a:ext cx="5543550" cy="421005"/>
          </a:xfrm>
        </p:spPr>
        <p:txBody>
          <a:bodyPr/>
          <a:lstStyle>
            <a:lvl1pPr>
              <a:defRPr sz="2000" u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90514455-A3F2-4E08-B05B-03AF3AB56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5258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02A1B-0981-4B13-B5B6-43B2CEF8986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8F7D19-E214-42DD-95FC-A5406F34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6A0199-5C06-404B-807E-1D0D30D5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98258D-90CA-4D6A-A19D-8E8AD332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D95A5F12-5E68-4E1E-8946-9185C6A66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22394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_Cya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1340A-3D0F-4B60-9F2B-335A12BDF0A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CA7C53-5FA5-479C-80B3-C7631007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543A60-EB52-4513-9FC8-8940F15E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6F8789-A296-4DD8-9AA6-5EB2020F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88F2DEFF-BEDF-4668-8C77-8DF0A97D9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BAD302F-6436-4F1E-9A65-000C8C611DDA}"/>
              </a:ext>
            </a:extLst>
          </p:cNvPr>
          <p:cNvCxnSpPr/>
          <p:nvPr/>
        </p:nvCxnSpPr>
        <p:spPr bwMode="gray">
          <a:xfrm>
            <a:off x="407986" y="1095550"/>
            <a:ext cx="108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9">
            <a:extLst>
              <a:ext uri="{FF2B5EF4-FFF2-40B4-BE49-F238E27FC236}">
                <a16:creationId xmlns:a16="http://schemas.microsoft.com/office/drawing/2014/main" id="{2ECC3CDF-7F7F-445F-A518-D93141C29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012" y="333374"/>
            <a:ext cx="1187284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flächiges 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762AB2D-AEB7-4731-A117-B8EB3ECE2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381750"/>
          </a:xfrm>
          <a:ln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AF44C1B-E24A-41D6-AB24-9AF352787CF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10596012" y="333375"/>
            <a:ext cx="1188000" cy="76164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48BCEE-8248-46BF-8A38-31B850AEA3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333375"/>
            <a:ext cx="10596012" cy="756000"/>
          </a:xfrm>
          <a:solidFill>
            <a:schemeClr val="bg1">
              <a:alpha val="80000"/>
            </a:schemeClr>
          </a:solidFill>
        </p:spPr>
        <p:txBody>
          <a:bodyPr lIns="414000" rIns="360000" bIns="36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165DC9-053F-47F0-A704-8B551CC807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10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 rechts mit Highlight-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762AB2D-AEB7-4731-A117-B8EB3ECE2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951538" y="0"/>
            <a:ext cx="6240461" cy="6381750"/>
          </a:xfrm>
          <a:ln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8945C11-B921-4A99-AECB-A02023F41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291FE73-75C9-44CD-9F17-85222E769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0" y="0"/>
            <a:ext cx="8379231" cy="6381750"/>
          </a:xfrm>
          <a:custGeom>
            <a:avLst/>
            <a:gdLst>
              <a:gd name="connsiteX0" fmla="*/ 0 w 8379231"/>
              <a:gd name="connsiteY0" fmla="*/ 0 h 6381750"/>
              <a:gd name="connsiteX1" fmla="*/ 529544 w 8379231"/>
              <a:gd name="connsiteY1" fmla="*/ 0 h 6381750"/>
              <a:gd name="connsiteX2" fmla="*/ 5554726 w 8379231"/>
              <a:gd name="connsiteY2" fmla="*/ 0 h 6381750"/>
              <a:gd name="connsiteX3" fmla="*/ 6084270 w 8379231"/>
              <a:gd name="connsiteY3" fmla="*/ 0 h 6381750"/>
              <a:gd name="connsiteX4" fmla="*/ 6154179 w 8379231"/>
              <a:gd name="connsiteY4" fmla="*/ 14437 h 6381750"/>
              <a:gd name="connsiteX5" fmla="*/ 7646306 w 8379231"/>
              <a:gd name="connsiteY5" fmla="*/ 934438 h 6381750"/>
              <a:gd name="connsiteX6" fmla="*/ 8092100 w 8379231"/>
              <a:gd name="connsiteY6" fmla="*/ 2435007 h 6381750"/>
              <a:gd name="connsiteX7" fmla="*/ 7646306 w 8379231"/>
              <a:gd name="connsiteY7" fmla="*/ 3874652 h 6381750"/>
              <a:gd name="connsiteX8" fmla="*/ 6916826 w 8379231"/>
              <a:gd name="connsiteY8" fmla="*/ 4422168 h 6381750"/>
              <a:gd name="connsiteX9" fmla="*/ 8032121 w 8379231"/>
              <a:gd name="connsiteY9" fmla="*/ 5294167 h 6381750"/>
              <a:gd name="connsiteX10" fmla="*/ 8374312 w 8379231"/>
              <a:gd name="connsiteY10" fmla="*/ 6323857 h 6381750"/>
              <a:gd name="connsiteX11" fmla="*/ 8379231 w 8379231"/>
              <a:gd name="connsiteY11" fmla="*/ 6381750 h 6381750"/>
              <a:gd name="connsiteX12" fmla="*/ 7849687 w 8379231"/>
              <a:gd name="connsiteY12" fmla="*/ 6381750 h 6381750"/>
              <a:gd name="connsiteX13" fmla="*/ 529544 w 8379231"/>
              <a:gd name="connsiteY13" fmla="*/ 6381750 h 6381750"/>
              <a:gd name="connsiteX14" fmla="*/ 0 w 8379231"/>
              <a:gd name="connsiteY14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79231" h="6381750">
                <a:moveTo>
                  <a:pt x="0" y="0"/>
                </a:moveTo>
                <a:lnTo>
                  <a:pt x="529544" y="0"/>
                </a:lnTo>
                <a:lnTo>
                  <a:pt x="5554726" y="0"/>
                </a:lnTo>
                <a:lnTo>
                  <a:pt x="6084270" y="0"/>
                </a:lnTo>
                <a:lnTo>
                  <a:pt x="6154179" y="14437"/>
                </a:lnTo>
                <a:cubicBezTo>
                  <a:pt x="6814523" y="167799"/>
                  <a:pt x="7311899" y="474466"/>
                  <a:pt x="7646306" y="934438"/>
                </a:cubicBezTo>
                <a:cubicBezTo>
                  <a:pt x="7929993" y="1360238"/>
                  <a:pt x="8092100" y="1846425"/>
                  <a:pt x="8092100" y="2435007"/>
                </a:cubicBezTo>
                <a:cubicBezTo>
                  <a:pt x="8092100" y="3023590"/>
                  <a:pt x="7950392" y="3509911"/>
                  <a:pt x="7646306" y="3874652"/>
                </a:cubicBezTo>
                <a:cubicBezTo>
                  <a:pt x="7484199" y="4077556"/>
                  <a:pt x="7241038" y="4260061"/>
                  <a:pt x="6916826" y="4422168"/>
                </a:cubicBezTo>
                <a:cubicBezTo>
                  <a:pt x="7403551" y="4605213"/>
                  <a:pt x="7768427" y="4888901"/>
                  <a:pt x="8032121" y="5294167"/>
                </a:cubicBezTo>
                <a:cubicBezTo>
                  <a:pt x="8214592" y="5583123"/>
                  <a:pt x="8328675" y="5929069"/>
                  <a:pt x="8374312" y="6323857"/>
                </a:cubicBezTo>
                <a:lnTo>
                  <a:pt x="8379231" y="6381750"/>
                </a:lnTo>
                <a:lnTo>
                  <a:pt x="7849687" y="6381750"/>
                </a:lnTo>
                <a:lnTo>
                  <a:pt x="529544" y="6381750"/>
                </a:lnTo>
                <a:lnTo>
                  <a:pt x="0" y="63817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432000" rIns="1728000" bIns="43200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32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648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864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07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7865556-6D80-4E46-A3F1-27E48E798A09}"/>
              </a:ext>
            </a:extLst>
          </p:cNvPr>
          <p:cNvSpPr/>
          <p:nvPr/>
        </p:nvSpPr>
        <p:spPr bwMode="gray">
          <a:xfrm>
            <a:off x="5951539" y="0"/>
            <a:ext cx="6240462" cy="638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2DDB50C7-856F-47C7-874A-B99CF5519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8379231" cy="6381750"/>
          </a:xfrm>
          <a:custGeom>
            <a:avLst/>
            <a:gdLst>
              <a:gd name="connsiteX0" fmla="*/ 0 w 8379231"/>
              <a:gd name="connsiteY0" fmla="*/ 0 h 6381750"/>
              <a:gd name="connsiteX1" fmla="*/ 6084270 w 8379231"/>
              <a:gd name="connsiteY1" fmla="*/ 0 h 6381750"/>
              <a:gd name="connsiteX2" fmla="*/ 6154179 w 8379231"/>
              <a:gd name="connsiteY2" fmla="*/ 14437 h 6381750"/>
              <a:gd name="connsiteX3" fmla="*/ 7646306 w 8379231"/>
              <a:gd name="connsiteY3" fmla="*/ 934438 h 6381750"/>
              <a:gd name="connsiteX4" fmla="*/ 8092100 w 8379231"/>
              <a:gd name="connsiteY4" fmla="*/ 2435007 h 6381750"/>
              <a:gd name="connsiteX5" fmla="*/ 7646306 w 8379231"/>
              <a:gd name="connsiteY5" fmla="*/ 3874652 h 6381750"/>
              <a:gd name="connsiteX6" fmla="*/ 6916826 w 8379231"/>
              <a:gd name="connsiteY6" fmla="*/ 4422168 h 6381750"/>
              <a:gd name="connsiteX7" fmla="*/ 8032121 w 8379231"/>
              <a:gd name="connsiteY7" fmla="*/ 5294167 h 6381750"/>
              <a:gd name="connsiteX8" fmla="*/ 8374312 w 8379231"/>
              <a:gd name="connsiteY8" fmla="*/ 6323857 h 6381750"/>
              <a:gd name="connsiteX9" fmla="*/ 8379231 w 8379231"/>
              <a:gd name="connsiteY9" fmla="*/ 6381750 h 6381750"/>
              <a:gd name="connsiteX10" fmla="*/ 0 w 8379231"/>
              <a:gd name="connsiteY10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79231" h="6381750">
                <a:moveTo>
                  <a:pt x="0" y="0"/>
                </a:moveTo>
                <a:lnTo>
                  <a:pt x="6084270" y="0"/>
                </a:lnTo>
                <a:lnTo>
                  <a:pt x="6154179" y="14437"/>
                </a:lnTo>
                <a:cubicBezTo>
                  <a:pt x="6814523" y="167799"/>
                  <a:pt x="7311899" y="474466"/>
                  <a:pt x="7646306" y="934438"/>
                </a:cubicBezTo>
                <a:cubicBezTo>
                  <a:pt x="7929993" y="1360238"/>
                  <a:pt x="8092100" y="1846425"/>
                  <a:pt x="8092100" y="2435007"/>
                </a:cubicBezTo>
                <a:cubicBezTo>
                  <a:pt x="8092100" y="3023590"/>
                  <a:pt x="7950392" y="3509911"/>
                  <a:pt x="7646306" y="3874652"/>
                </a:cubicBezTo>
                <a:cubicBezTo>
                  <a:pt x="7484199" y="4077556"/>
                  <a:pt x="7241038" y="4260061"/>
                  <a:pt x="6916826" y="4422168"/>
                </a:cubicBezTo>
                <a:cubicBezTo>
                  <a:pt x="7403551" y="4605213"/>
                  <a:pt x="7768427" y="4888901"/>
                  <a:pt x="8032121" y="5294167"/>
                </a:cubicBezTo>
                <a:cubicBezTo>
                  <a:pt x="8214592" y="5583123"/>
                  <a:pt x="8328675" y="5929069"/>
                  <a:pt x="8374312" y="6323857"/>
                </a:cubicBezTo>
                <a:lnTo>
                  <a:pt x="8379231" y="6381750"/>
                </a:lnTo>
                <a:lnTo>
                  <a:pt x="0" y="6381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8945C11-B921-4A99-AECB-A02023F41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9F1163D8-FA40-4D19-B53A-9C11F175120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333374"/>
            <a:ext cx="7730462" cy="720000"/>
          </a:xfrm>
          <a:custGeom>
            <a:avLst/>
            <a:gdLst>
              <a:gd name="connsiteX0" fmla="*/ 0 w 7714271"/>
              <a:gd name="connsiteY0" fmla="*/ 0 h 720000"/>
              <a:gd name="connsiteX1" fmla="*/ 6975495 w 7714271"/>
              <a:gd name="connsiteY1" fmla="*/ 0 h 720000"/>
              <a:gd name="connsiteX2" fmla="*/ 7022469 w 7714271"/>
              <a:gd name="connsiteY2" fmla="*/ 26085 h 720000"/>
              <a:gd name="connsiteX3" fmla="*/ 7646306 w 7714271"/>
              <a:gd name="connsiteY3" fmla="*/ 601064 h 720000"/>
              <a:gd name="connsiteX4" fmla="*/ 7714271 w 7714271"/>
              <a:gd name="connsiteY4" fmla="*/ 720000 h 720000"/>
              <a:gd name="connsiteX5" fmla="*/ 0 w 7714271"/>
              <a:gd name="connsiteY5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271" h="720000">
                <a:moveTo>
                  <a:pt x="0" y="0"/>
                </a:moveTo>
                <a:lnTo>
                  <a:pt x="6975495" y="0"/>
                </a:lnTo>
                <a:lnTo>
                  <a:pt x="7022469" y="26085"/>
                </a:lnTo>
                <a:cubicBezTo>
                  <a:pt x="7271157" y="179418"/>
                  <a:pt x="7479103" y="371078"/>
                  <a:pt x="7646306" y="601064"/>
                </a:cubicBezTo>
                <a:lnTo>
                  <a:pt x="7714271" y="720000"/>
                </a:lnTo>
                <a:lnTo>
                  <a:pt x="0" y="720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vert="horz" lIns="414000" tIns="0" rIns="360000" bIns="36000" rtlCol="0" anchor="ctr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15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1E182D-DEEA-46BE-A15D-26610DD6625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BEDFA8-AC12-4DE8-85AE-DF3AE9ACD07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8" y="1773239"/>
            <a:ext cx="11376024" cy="4608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5D342C-CF9A-48FB-9A9A-A6C1C9D62DE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08455" y="6562141"/>
            <a:ext cx="840581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6F7FB0-482C-42B5-8155-12BEEACB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en-US"/>
              <a:t>Lukas Härle - WellYou Belegschaftspräsentation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13ED6-A1E3-44FF-950C-818F5A2E3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41905" y="6562141"/>
            <a:ext cx="342107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F2275C-23CC-498E-9DD6-90C99C0BF7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gray">
          <a:xfrm>
            <a:off x="10596012" y="333374"/>
            <a:ext cx="1188000" cy="762176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B55AF8-73D5-4DE4-9192-33028504D75D}"/>
              </a:ext>
            </a:extLst>
          </p:cNvPr>
          <p:cNvCxnSpPr/>
          <p:nvPr/>
        </p:nvCxnSpPr>
        <p:spPr bwMode="gray">
          <a:xfrm>
            <a:off x="407986" y="1095550"/>
            <a:ext cx="108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1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3" r:id="rId4"/>
    <p:sldLayoutId id="2147483653" r:id="rId5"/>
    <p:sldLayoutId id="2147483674" r:id="rId6"/>
    <p:sldLayoutId id="2147483657" r:id="rId7"/>
    <p:sldLayoutId id="2147483660" r:id="rId8"/>
    <p:sldLayoutId id="2147483662" r:id="rId9"/>
    <p:sldLayoutId id="2147483669" r:id="rId10"/>
    <p:sldLayoutId id="2147483651" r:id="rId11"/>
    <p:sldLayoutId id="2147483675" r:id="rId12"/>
    <p:sldLayoutId id="2147483659" r:id="rId13"/>
    <p:sldLayoutId id="2147483671" r:id="rId14"/>
    <p:sldLayoutId id="2147483676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5" pos="3749" userDrawn="1">
          <p15:clr>
            <a:srgbClr val="F26B43"/>
          </p15:clr>
        </p15:guide>
        <p15:guide id="6" pos="3931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845" userDrawn="1">
          <p15:clr>
            <a:srgbClr val="F26B43"/>
          </p15:clr>
        </p15:guide>
        <p15:guide id="9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hyperlink" Target="https://barmenia-firmenloesungen.de/deu/firm_lp/wellyou_lp_mitarbeiter.x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13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930A606-3FF7-462E-B3DC-5C1946C767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372" r="22372"/>
          <a:stretch/>
        </p:blipFill>
        <p:spPr>
          <a:xfrm>
            <a:off x="6511926" y="0"/>
            <a:ext cx="5680075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4737A7E-5DEA-42E0-852F-CD80CBD0D9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dirty="0" err="1"/>
              <a:t>Herzlich</a:t>
            </a:r>
            <a:r>
              <a:rPr lang="en-GB" dirty="0"/>
              <a:t> </a:t>
            </a:r>
            <a:r>
              <a:rPr lang="en-GB" dirty="0" err="1"/>
              <a:t>willkommen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  <a:r>
              <a:rPr lang="en-GB" sz="3200" dirty="0"/>
              <a:t>Die </a:t>
            </a:r>
            <a:r>
              <a:rPr lang="en-GB" sz="3200" dirty="0" err="1"/>
              <a:t>betrieblichen</a:t>
            </a:r>
            <a:r>
              <a:rPr lang="en-GB" sz="3200" dirty="0"/>
              <a:t> </a:t>
            </a:r>
            <a:r>
              <a:rPr lang="en-GB" sz="3200" dirty="0" err="1"/>
              <a:t>Krankenversicherung</a:t>
            </a:r>
            <a:r>
              <a:rPr lang="en-GB" sz="3200" dirty="0"/>
              <a:t> </a:t>
            </a:r>
            <a:endParaRPr lang="de-DE" sz="3200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F1B5094-3ED8-4EA1-87EA-DD65A9B7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029" y="5906033"/>
            <a:ext cx="4908046" cy="409463"/>
          </a:xfrm>
        </p:spPr>
        <p:txBody>
          <a:bodyPr/>
          <a:lstStyle/>
          <a:p>
            <a:pPr algn="ctr"/>
            <a:r>
              <a:rPr lang="de-DE" dirty="0"/>
              <a:t>WELL YOU – Ihr persönliches </a:t>
            </a:r>
            <a:r>
              <a:rPr lang="de-DE" dirty="0" err="1"/>
              <a:t>Gesunheitsbudget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262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860F657-DB6E-48BE-A1FC-EFDF6931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13 LEISTUNGEN FÜR SIE ALS MITARBEITER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D702860-A7BC-4E07-9613-015372A0B721}"/>
              </a:ext>
            </a:extLst>
          </p:cNvPr>
          <p:cNvSpPr/>
          <p:nvPr/>
        </p:nvSpPr>
        <p:spPr>
          <a:xfrm>
            <a:off x="8890612" y="4946573"/>
            <a:ext cx="2060154" cy="1178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909360-1892-4FDD-BAF2-C49FE9EF0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4" y="1482854"/>
            <a:ext cx="11784012" cy="486090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14BD33A-039C-446A-8F38-94FD9CE7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4" y="6134543"/>
            <a:ext cx="7700486" cy="5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Tisch, Mann, Person enthält.&#10;&#10;Automatisch generierte Beschreibung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83" r="2283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Durchblick.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Sie kaufen sich Tageslinsen als Alternative zu Ihrer Brille um auch die Sonnenbrille ohne Sehstärke regelmäßig zum fahren zu nutzen. 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70 €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530 €</a:t>
            </a:r>
          </a:p>
        </p:txBody>
      </p:sp>
    </p:spTree>
    <p:extLst>
      <p:ext uri="{BB962C8B-B14F-4D97-AF65-F5344CB8AC3E}">
        <p14:creationId xmlns:p14="http://schemas.microsoft.com/office/powerpoint/2010/main" val="125585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370" b="13370"/>
          <a:stretch/>
        </p:blipFill>
        <p:spPr>
          <a:xfrm>
            <a:off x="0" y="0"/>
            <a:ext cx="12192000" cy="63817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Wert.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Sie fliegen in den Urlaub in die Karibik. Dafür benötigen Sie die empfohlene Hepatitis A und B-Impfung welche als Reiseimpfung gilt.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80 €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450 €</a:t>
            </a:r>
          </a:p>
        </p:txBody>
      </p:sp>
    </p:spTree>
    <p:extLst>
      <p:ext uri="{BB962C8B-B14F-4D97-AF65-F5344CB8AC3E}">
        <p14:creationId xmlns:p14="http://schemas.microsoft.com/office/powerpoint/2010/main" val="186980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288" b="9288"/>
          <a:stretch/>
        </p:blipFill>
        <p:spPr>
          <a:xfrm>
            <a:off x="0" y="0"/>
            <a:ext cx="12192000" cy="63817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Wert.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Sie lassen Sie aufgrund von Beschwerden am Rücken (HWS-LWS-Syndrom) Massagen verschreiben und besitzen einen Eigenanteil.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60 €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390 €</a:t>
            </a:r>
          </a:p>
        </p:txBody>
      </p:sp>
    </p:spTree>
    <p:extLst>
      <p:ext uri="{BB962C8B-B14F-4D97-AF65-F5344CB8AC3E}">
        <p14:creationId xmlns:p14="http://schemas.microsoft.com/office/powerpoint/2010/main" val="98184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760" b="10760"/>
          <a:stretch/>
        </p:blipFill>
        <p:spPr>
          <a:xfrm>
            <a:off x="0" y="0"/>
            <a:ext cx="12192000" cy="63817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strahlendes Lächeln.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Sie gehen zur professionellen Zahnreinigung und besitzen einen Eigenanteil.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110 €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280 €</a:t>
            </a:r>
          </a:p>
        </p:txBody>
      </p:sp>
    </p:spTree>
    <p:extLst>
      <p:ext uri="{BB962C8B-B14F-4D97-AF65-F5344CB8AC3E}">
        <p14:creationId xmlns:p14="http://schemas.microsoft.com/office/powerpoint/2010/main" val="428298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Frau in Business-Kleidung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762" b="10762"/>
          <a:stretch/>
        </p:blipFill>
        <p:spPr>
          <a:xfrm flipH="1">
            <a:off x="0" y="0"/>
            <a:ext cx="12191999" cy="6416625"/>
          </a:xfrm>
          <a:effectLst/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strahlendes Lächeln.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Sie benötigen einen Füllung und wünschen eine ein flächige Füllung aus Kunststoff.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80 €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200 €</a:t>
            </a:r>
          </a:p>
        </p:txBody>
      </p:sp>
    </p:spTree>
    <p:extLst>
      <p:ext uri="{BB962C8B-B14F-4D97-AF65-F5344CB8AC3E}">
        <p14:creationId xmlns:p14="http://schemas.microsoft.com/office/powerpoint/2010/main" val="203206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792" b="10792"/>
          <a:stretch/>
        </p:blipFill>
        <p:spPr>
          <a:xfrm>
            <a:off x="0" y="0"/>
            <a:ext cx="12192000" cy="63817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Leistungen beim Arzt.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Aufgrund von anhaltenden Kopfschmerzen gehen Sie zur Akupunkturbehandlung beim Heilpraktiker.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140 €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60 €</a:t>
            </a:r>
          </a:p>
        </p:txBody>
      </p:sp>
    </p:spTree>
    <p:extLst>
      <p:ext uri="{BB962C8B-B14F-4D97-AF65-F5344CB8AC3E}">
        <p14:creationId xmlns:p14="http://schemas.microsoft.com/office/powerpoint/2010/main" val="415639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3DED59C-4D50-4553-950E-76CD93B3A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792" b="10792"/>
          <a:stretch/>
        </p:blipFill>
        <p:spPr>
          <a:xfrm>
            <a:off x="0" y="0"/>
            <a:ext cx="12192000" cy="63817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5FE948-AD0C-4C74-909A-2CE226A3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0EC20EC-5EEC-434C-9AB7-C0CCB2F7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Leistungen beim Arzt. – Ein Beispiel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FBDB91-02C6-43FF-BBD3-A8D2F0AE4E30}"/>
              </a:ext>
            </a:extLst>
          </p:cNvPr>
          <p:cNvSpPr/>
          <p:nvPr/>
        </p:nvSpPr>
        <p:spPr>
          <a:xfrm>
            <a:off x="575733" y="1636889"/>
            <a:ext cx="4775200" cy="215617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dirty="0">
                <a:solidFill>
                  <a:srgbClr val="575757"/>
                </a:solidFill>
              </a:rPr>
              <a:t>Sie lassen, zum Beispiel aufgrund vermehrter Krebserkrankungen in der Familie, eine IGEL Vorsorgeuntersuchung durchführen.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b="1" dirty="0">
                <a:solidFill>
                  <a:srgbClr val="575757"/>
                </a:solidFill>
              </a:rPr>
              <a:t>Kosten gesamt: 60 €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9292B-74EB-432F-93C4-D0B15B7BA88C}"/>
              </a:ext>
            </a:extLst>
          </p:cNvPr>
          <p:cNvSpPr/>
          <p:nvPr/>
        </p:nvSpPr>
        <p:spPr>
          <a:xfrm>
            <a:off x="575733" y="3933119"/>
            <a:ext cx="4775200" cy="1756481"/>
          </a:xfrm>
          <a:prstGeom prst="rect">
            <a:avLst/>
          </a:prstGeom>
          <a:solidFill>
            <a:srgbClr val="009EE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Erstattung bei noch vorhandenem Budget: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400" dirty="0">
                <a:solidFill>
                  <a:srgbClr val="CDFF00"/>
                </a:solidFill>
              </a:rPr>
              <a:t>0 €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64F5E0C-2D0F-4457-8615-B45152B6E174}"/>
              </a:ext>
            </a:extLst>
          </p:cNvPr>
          <p:cNvSpPr/>
          <p:nvPr/>
        </p:nvSpPr>
        <p:spPr>
          <a:xfrm>
            <a:off x="5772727" y="3933119"/>
            <a:ext cx="3131128" cy="1756481"/>
          </a:xfrm>
          <a:prstGeom prst="rect">
            <a:avLst/>
          </a:pr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1400" dirty="0">
                <a:solidFill>
                  <a:srgbClr val="575757"/>
                </a:solidFill>
              </a:rPr>
              <a:t>„Die meisten bösartigen Tumorerkrankungen bleiben zunächst unbemerkt, da sie keine Beschwerden verursachen. Ihre rechtzeitige Erkennung könnte eine Krebserkrankung oft verhindern.“</a:t>
            </a: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de-DE" sz="1400" dirty="0">
                <a:solidFill>
                  <a:srgbClr val="575757"/>
                </a:solidFill>
              </a:rPr>
              <a:t>krebsgesellschaft.de</a:t>
            </a:r>
          </a:p>
        </p:txBody>
      </p:sp>
    </p:spTree>
    <p:extLst>
      <p:ext uri="{BB962C8B-B14F-4D97-AF65-F5344CB8AC3E}">
        <p14:creationId xmlns:p14="http://schemas.microsoft.com/office/powerpoint/2010/main" val="342331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Text, computer, Person, Computer enthält.&#10;&#10;Automatisch generierte Beschreibung">
            <a:extLst>
              <a:ext uri="{FF2B5EF4-FFF2-40B4-BE49-F238E27FC236}">
                <a16:creationId xmlns:a16="http://schemas.microsoft.com/office/drawing/2014/main" id="{D90A2ED9-5420-204B-AA02-96D152CC9F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9631" r="19629" b="-1"/>
          <a:stretch/>
        </p:blipFill>
        <p:spPr>
          <a:xfrm>
            <a:off x="5951538" y="10"/>
            <a:ext cx="6240462" cy="6857990"/>
          </a:xfr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FAC977F4-A5A4-8E40-96DA-229FA928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45600" cy="6858000"/>
          </a:xfrm>
        </p:spPr>
        <p:txBody>
          <a:bodyPr anchor="b">
            <a:normAutofit/>
          </a:bodyPr>
          <a:lstStyle/>
          <a:p>
            <a:r>
              <a:rPr lang="de-DE" dirty="0"/>
              <a:t>Services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2CEF6FB-CA23-7C4A-8F8A-D397900F5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2575" y="4122057"/>
            <a:ext cx="5760000" cy="1967593"/>
          </a:xfrm>
        </p:spPr>
        <p:txBody>
          <a:bodyPr>
            <a:normAutofit/>
          </a:bodyPr>
          <a:lstStyle/>
          <a:p>
            <a:r>
              <a:rPr lang="de-DE" dirty="0"/>
              <a:t>Praktische Umsetzung</a:t>
            </a: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46A37AE9-26F6-3C47-BF19-CAFDF17AE00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50625" y="6562725"/>
            <a:ext cx="841375" cy="107950"/>
          </a:xfrm>
        </p:spPr>
        <p:txBody>
          <a:bodyPr/>
          <a:lstStyle/>
          <a:p>
            <a:pPr>
              <a:spcAft>
                <a:spcPts val="600"/>
              </a:spcAft>
            </a:pPr>
            <a:fld id="{4E04A63E-2481-994F-B8D7-C8625F84CB4E}" type="datetime1">
              <a:rPr lang="de-DE" smtClean="0"/>
              <a:pPr>
                <a:spcAft>
                  <a:spcPts val="600"/>
                </a:spcAft>
              </a:pPr>
              <a:t>12.12.2022</a:t>
            </a:fld>
            <a:endParaRPr lang="de-DE"/>
          </a:p>
        </p:txBody>
      </p:sp>
      <p:sp>
        <p:nvSpPr>
          <p:cNvPr id="4" name="Foliennummernplatzhalter 3" hidden="1">
            <a:extLst>
              <a:ext uri="{FF2B5EF4-FFF2-40B4-BE49-F238E27FC236}">
                <a16:creationId xmlns:a16="http://schemas.microsoft.com/office/drawing/2014/main" id="{364DE76E-C7DD-BC46-A7E2-31C359B21E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9100" y="6562725"/>
            <a:ext cx="342900" cy="107950"/>
          </a:xfrm>
        </p:spPr>
        <p:txBody>
          <a:bodyPr/>
          <a:lstStyle/>
          <a:p>
            <a:pPr>
              <a:spcAft>
                <a:spcPts val="600"/>
              </a:spcAft>
            </a:pPr>
            <a:fld id="{68C043CC-5C95-4899-A53E-B5A0898FD6B6}" type="slidenum">
              <a:rPr lang="de-DE" smtClean="0"/>
              <a:pPr>
                <a:spcAft>
                  <a:spcPts val="600"/>
                </a:spcAft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5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8BCB81FE-8530-4D0F-A79D-5E7322E7B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8833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EDD808-8651-4391-B7FF-6C5CFE1809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598A824-E2B5-4C39-8659-161CD9F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4000"/>
            </a:schemeClr>
          </a:solidFill>
        </p:spPr>
        <p:txBody>
          <a:bodyPr/>
          <a:lstStyle/>
          <a:p>
            <a:r>
              <a:rPr lang="de-DE" dirty="0"/>
              <a:t>Versichertenkarten im </a:t>
            </a:r>
            <a:r>
              <a:rPr lang="de-DE" dirty="0" err="1"/>
              <a:t>WellYou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3167142-C8B1-45B9-8BF3-8D55E6826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8" y="2035011"/>
            <a:ext cx="5344530" cy="343710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B5FF7CE-4970-4CD7-96D5-23CDBFFBE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4" y="2035012"/>
            <a:ext cx="5344528" cy="34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E5A65-52F5-42DE-A097-6D99D908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BKV VON TERAUTMANN</a:t>
            </a:r>
          </a:p>
        </p:txBody>
      </p:sp>
      <p:pic>
        <p:nvPicPr>
          <p:cNvPr id="7" name="Grafik 6" descr="Herz, pulsierend">
            <a:extLst>
              <a:ext uri="{FF2B5EF4-FFF2-40B4-BE49-F238E27FC236}">
                <a16:creationId xmlns:a16="http://schemas.microsoft.com/office/drawing/2014/main" id="{37FD1160-3236-C3E1-1D81-7548220BE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0145" y="1821218"/>
            <a:ext cx="2952000" cy="295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9816737-7A98-D5D4-586D-E0FAE0854702}"/>
              </a:ext>
            </a:extLst>
          </p:cNvPr>
          <p:cNvSpPr txBox="1"/>
          <p:nvPr/>
        </p:nvSpPr>
        <p:spPr>
          <a:xfrm>
            <a:off x="3388659" y="32918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endParaRPr lang="de-DE" sz="2000" dirty="0" err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187E637-A62E-6A4F-D593-B4A342C0BC0B}"/>
              </a:ext>
            </a:extLst>
          </p:cNvPr>
          <p:cNvSpPr txBox="1"/>
          <p:nvPr/>
        </p:nvSpPr>
        <p:spPr>
          <a:xfrm>
            <a:off x="774551" y="1990163"/>
            <a:ext cx="6282465" cy="26141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buClr>
                <a:schemeClr val="tx1"/>
              </a:buClr>
            </a:pPr>
            <a:r>
              <a:rPr lang="de-DE" sz="2400" dirty="0"/>
              <a:t>Die</a:t>
            </a:r>
            <a:r>
              <a:rPr lang="de-DE" sz="2400" b="1" dirty="0"/>
              <a:t> Mitarbeitergesundheit</a:t>
            </a:r>
            <a:r>
              <a:rPr lang="de-DE" sz="2400" dirty="0"/>
              <a:t> ist für Unternehmen längst keine Eigenschaft mehr, sondern eine </a:t>
            </a:r>
            <a:r>
              <a:rPr lang="de-DE" sz="2400" b="1" dirty="0"/>
              <a:t>Ressource</a:t>
            </a:r>
            <a:r>
              <a:rPr lang="de-DE" sz="2400" dirty="0"/>
              <a:t>, auf die kein Arbeitgeber mehr verzichten verzichten möchte. </a:t>
            </a:r>
          </a:p>
          <a:p>
            <a:pPr algn="just">
              <a:buClr>
                <a:schemeClr val="tx1"/>
              </a:buClr>
            </a:pPr>
            <a:r>
              <a:rPr lang="de-DE" sz="2400" dirty="0"/>
              <a:t>Daher gilt die Investition in eine </a:t>
            </a:r>
            <a:r>
              <a:rPr lang="de-DE" sz="2400" dirty="0" err="1"/>
              <a:t>bKV</a:t>
            </a:r>
            <a:r>
              <a:rPr lang="de-DE" sz="2400" dirty="0"/>
              <a:t> nicht nur als große </a:t>
            </a:r>
            <a:r>
              <a:rPr lang="de-DE" sz="2400" b="1" dirty="0"/>
              <a:t>Wertschätzung</a:t>
            </a:r>
            <a:r>
              <a:rPr lang="de-DE" sz="2400" dirty="0"/>
              <a:t> sondern als </a:t>
            </a:r>
            <a:r>
              <a:rPr lang="de-DE" sz="2400" b="1" dirty="0"/>
              <a:t>Anerkennung</a:t>
            </a:r>
            <a:r>
              <a:rPr lang="de-DE" sz="2400" dirty="0"/>
              <a:t> für das persönliche </a:t>
            </a:r>
            <a:r>
              <a:rPr lang="de-DE" sz="2400" dirty="0" err="1"/>
              <a:t>Engagemet</a:t>
            </a:r>
            <a:r>
              <a:rPr lang="de-DE" sz="2400" dirty="0"/>
              <a:t>  jeden einzelnen Mitarbeiters.</a:t>
            </a:r>
          </a:p>
        </p:txBody>
      </p:sp>
      <p:sp>
        <p:nvSpPr>
          <p:cNvPr id="12" name="Untertitel 4">
            <a:extLst>
              <a:ext uri="{FF2B5EF4-FFF2-40B4-BE49-F238E27FC236}">
                <a16:creationId xmlns:a16="http://schemas.microsoft.com/office/drawing/2014/main" id="{9C339692-97CE-BF32-D100-62C7193A2410}"/>
              </a:ext>
            </a:extLst>
          </p:cNvPr>
          <p:cNvSpPr txBox="1">
            <a:spLocks/>
          </p:cNvSpPr>
          <p:nvPr/>
        </p:nvSpPr>
        <p:spPr>
          <a:xfrm>
            <a:off x="772028" y="5906033"/>
            <a:ext cx="6282465" cy="4094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CDFF00"/>
                </a:solidFill>
              </a:rPr>
              <a:t>WELL YOU – Ihr persönliches </a:t>
            </a:r>
            <a:r>
              <a:rPr lang="de-DE" b="1" dirty="0" err="1">
                <a:solidFill>
                  <a:srgbClr val="CDFF00"/>
                </a:solidFill>
              </a:rPr>
              <a:t>Gesunheitsbudget</a:t>
            </a:r>
            <a:r>
              <a:rPr lang="de-DE" b="1" dirty="0">
                <a:solidFill>
                  <a:srgbClr val="CD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29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50B2FB8F-1B0D-4129-B268-B4589559EE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2" b="32552"/>
          <a:stretch>
            <a:fillRect/>
          </a:stretch>
        </p:blipFill>
        <p:spPr>
          <a:xfrm>
            <a:off x="0" y="0"/>
            <a:ext cx="12192000" cy="6381750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DF44EF-ECAD-4097-80FF-22499AED80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5577627-24E4-4CE6-82EB-45CCC369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WellYou</a:t>
            </a:r>
            <a:r>
              <a:rPr lang="de-DE" dirty="0"/>
              <a:t>-Landingpage für Mitarbeiter inkl. </a:t>
            </a:r>
            <a:r>
              <a:rPr lang="de-DE" dirty="0" err="1"/>
              <a:t>Erklärfilm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AA1A1B3-985E-4624-881C-C674B97E0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46" y="1089375"/>
            <a:ext cx="7545201" cy="34237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8BFE7E-1C43-4D94-AF63-B00189C1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212" y="3661613"/>
            <a:ext cx="7162800" cy="264009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471891-86E0-094A-9E4C-F053E8B64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012" y="2255095"/>
            <a:ext cx="1143000" cy="1143000"/>
          </a:xfrm>
          <a:prstGeom prst="rect">
            <a:avLst/>
          </a:prstGeom>
        </p:spPr>
      </p:pic>
      <p:sp>
        <p:nvSpPr>
          <p:cNvPr id="9" name="Rechteck: abgerundete Ecken 16">
            <a:extLst>
              <a:ext uri="{FF2B5EF4-FFF2-40B4-BE49-F238E27FC236}">
                <a16:creationId xmlns:a16="http://schemas.microsoft.com/office/drawing/2014/main" id="{F19E9217-A327-964B-92E3-E2499ABF28A3}"/>
              </a:ext>
            </a:extLst>
          </p:cNvPr>
          <p:cNvSpPr/>
          <p:nvPr/>
        </p:nvSpPr>
        <p:spPr>
          <a:xfrm>
            <a:off x="8623357" y="1561826"/>
            <a:ext cx="2802310" cy="613227"/>
          </a:xfrm>
          <a:prstGeom prst="roundRect">
            <a:avLst/>
          </a:prstGeom>
          <a:solidFill>
            <a:srgbClr val="CD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hlinkClick r:id="rId7"/>
              </a:rPr>
              <a:t>Hier geht´s zur  </a:t>
            </a:r>
            <a:r>
              <a:rPr lang="de-DE" sz="1400" dirty="0" err="1">
                <a:solidFill>
                  <a:schemeClr val="tx1"/>
                </a:solidFill>
                <a:hlinkClick r:id="rId7"/>
              </a:rPr>
              <a:t>Landing</a:t>
            </a:r>
            <a:r>
              <a:rPr lang="de-DE" sz="1400" dirty="0">
                <a:solidFill>
                  <a:schemeClr val="tx1"/>
                </a:solidFill>
                <a:hlinkClick r:id="rId7"/>
              </a:rPr>
              <a:t>-Page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12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Fenster, drinnen, Person, Gitarre enthält.&#10;&#10;Automatisch generierte Beschreibung">
            <a:extLst>
              <a:ext uri="{FF2B5EF4-FFF2-40B4-BE49-F238E27FC236}">
                <a16:creationId xmlns:a16="http://schemas.microsoft.com/office/drawing/2014/main" id="{D6DC8DB8-DACA-4851-B9A8-A59E7EE4C2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777" b="10777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56E50D-4DAC-4C5F-A807-9C21216B3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5AE4E06-0C9B-40F6-8F41-958315D5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zur </a:t>
            </a:r>
            <a:r>
              <a:rPr lang="de-DE" dirty="0" err="1"/>
              <a:t>RechnungsApp</a:t>
            </a:r>
            <a:endParaRPr lang="de-DE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FED1080C-5FF0-4E8D-9211-5B3B95E5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035" y="1899921"/>
            <a:ext cx="288955" cy="41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BD4E9FC7-092C-4B0C-BB89-1A163E57C80A}"/>
              </a:ext>
            </a:extLst>
          </p:cNvPr>
          <p:cNvSpPr>
            <a:spLocks noChangeAspect="1"/>
          </p:cNvSpPr>
          <p:nvPr/>
        </p:nvSpPr>
        <p:spPr>
          <a:xfrm rot="5400000">
            <a:off x="9205302" y="2641990"/>
            <a:ext cx="303571" cy="565282"/>
          </a:xfrm>
          <a:custGeom>
            <a:avLst/>
            <a:gdLst>
              <a:gd name="connsiteX0" fmla="*/ 208111 w 981442"/>
              <a:gd name="connsiteY0" fmla="*/ 501 h 1827549"/>
              <a:gd name="connsiteX1" fmla="*/ 297066 w 981442"/>
              <a:gd name="connsiteY1" fmla="*/ 46808 h 1827549"/>
              <a:gd name="connsiteX2" fmla="*/ 951285 w 981442"/>
              <a:gd name="connsiteY2" fmla="*/ 826477 h 1827549"/>
              <a:gd name="connsiteX3" fmla="*/ 976182 w 981442"/>
              <a:gd name="connsiteY3" fmla="*/ 872166 h 1827549"/>
              <a:gd name="connsiteX4" fmla="*/ 978665 w 981442"/>
              <a:gd name="connsiteY4" fmla="*/ 895752 h 1827549"/>
              <a:gd name="connsiteX5" fmla="*/ 981442 w 981442"/>
              <a:gd name="connsiteY5" fmla="*/ 905428 h 1827549"/>
              <a:gd name="connsiteX6" fmla="*/ 980563 w 981442"/>
              <a:gd name="connsiteY6" fmla="*/ 913775 h 1827549"/>
              <a:gd name="connsiteX7" fmla="*/ 981442 w 981442"/>
              <a:gd name="connsiteY7" fmla="*/ 922121 h 1827549"/>
              <a:gd name="connsiteX8" fmla="*/ 978665 w 981442"/>
              <a:gd name="connsiteY8" fmla="*/ 931798 h 1827549"/>
              <a:gd name="connsiteX9" fmla="*/ 976182 w 981442"/>
              <a:gd name="connsiteY9" fmla="*/ 955384 h 1827549"/>
              <a:gd name="connsiteX10" fmla="*/ 951286 w 981442"/>
              <a:gd name="connsiteY10" fmla="*/ 1001073 h 1827549"/>
              <a:gd name="connsiteX11" fmla="*/ 297066 w 981442"/>
              <a:gd name="connsiteY11" fmla="*/ 1780741 h 1827549"/>
              <a:gd name="connsiteX12" fmla="*/ 112467 w 981442"/>
              <a:gd name="connsiteY12" fmla="*/ 1796891 h 1827549"/>
              <a:gd name="connsiteX13" fmla="*/ 46808 w 981442"/>
              <a:gd name="connsiteY13" fmla="*/ 1741797 h 1827549"/>
              <a:gd name="connsiteX14" fmla="*/ 30658 w 981442"/>
              <a:gd name="connsiteY14" fmla="*/ 1557198 h 1827549"/>
              <a:gd name="connsiteX15" fmla="*/ 570554 w 981442"/>
              <a:gd name="connsiteY15" fmla="*/ 913775 h 1827549"/>
              <a:gd name="connsiteX16" fmla="*/ 30658 w 981442"/>
              <a:gd name="connsiteY16" fmla="*/ 270351 h 1827549"/>
              <a:gd name="connsiteX17" fmla="*/ 46808 w 981442"/>
              <a:gd name="connsiteY17" fmla="*/ 85752 h 1827549"/>
              <a:gd name="connsiteX18" fmla="*/ 112467 w 981442"/>
              <a:gd name="connsiteY18" fmla="*/ 30658 h 1827549"/>
              <a:gd name="connsiteX19" fmla="*/ 208111 w 981442"/>
              <a:gd name="connsiteY19" fmla="*/ 501 h 182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442" h="1827549">
                <a:moveTo>
                  <a:pt x="208111" y="501"/>
                </a:moveTo>
                <a:cubicBezTo>
                  <a:pt x="241517" y="3424"/>
                  <a:pt x="273808" y="19091"/>
                  <a:pt x="297066" y="46808"/>
                </a:cubicBezTo>
                <a:lnTo>
                  <a:pt x="951285" y="826477"/>
                </a:lnTo>
                <a:cubicBezTo>
                  <a:pt x="962915" y="840336"/>
                  <a:pt x="971184" y="855895"/>
                  <a:pt x="976182" y="872166"/>
                </a:cubicBezTo>
                <a:lnTo>
                  <a:pt x="978665" y="895752"/>
                </a:lnTo>
                <a:lnTo>
                  <a:pt x="981442" y="905428"/>
                </a:lnTo>
                <a:lnTo>
                  <a:pt x="980563" y="913775"/>
                </a:lnTo>
                <a:lnTo>
                  <a:pt x="981442" y="922121"/>
                </a:lnTo>
                <a:lnTo>
                  <a:pt x="978665" y="931798"/>
                </a:lnTo>
                <a:lnTo>
                  <a:pt x="976182" y="955384"/>
                </a:lnTo>
                <a:cubicBezTo>
                  <a:pt x="971185" y="971654"/>
                  <a:pt x="962915" y="987214"/>
                  <a:pt x="951286" y="1001073"/>
                </a:cubicBezTo>
                <a:lnTo>
                  <a:pt x="297066" y="1780741"/>
                </a:lnTo>
                <a:cubicBezTo>
                  <a:pt x="250550" y="1836176"/>
                  <a:pt x="167902" y="1843407"/>
                  <a:pt x="112467" y="1796891"/>
                </a:cubicBezTo>
                <a:lnTo>
                  <a:pt x="46808" y="1741797"/>
                </a:lnTo>
                <a:cubicBezTo>
                  <a:pt x="-8627" y="1695281"/>
                  <a:pt x="-15858" y="1612633"/>
                  <a:pt x="30658" y="1557198"/>
                </a:cubicBezTo>
                <a:lnTo>
                  <a:pt x="570554" y="913775"/>
                </a:lnTo>
                <a:lnTo>
                  <a:pt x="30658" y="270351"/>
                </a:lnTo>
                <a:cubicBezTo>
                  <a:pt x="-15858" y="214916"/>
                  <a:pt x="-8627" y="132268"/>
                  <a:pt x="46808" y="85752"/>
                </a:cubicBezTo>
                <a:lnTo>
                  <a:pt x="112467" y="30658"/>
                </a:lnTo>
                <a:cubicBezTo>
                  <a:pt x="140185" y="7400"/>
                  <a:pt x="174705" y="-2421"/>
                  <a:pt x="208111" y="501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CE10E85-AEDD-D106-A636-F6CCCE82EDAB}"/>
              </a:ext>
            </a:extLst>
          </p:cNvPr>
          <p:cNvSpPr txBox="1"/>
          <p:nvPr/>
        </p:nvSpPr>
        <p:spPr>
          <a:xfrm>
            <a:off x="6918285" y="1422749"/>
            <a:ext cx="4877603" cy="135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    Reichen Sie Ihre Rechnungen bequem über die </a:t>
            </a:r>
            <a:b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</a:b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    </a:t>
            </a:r>
            <a:r>
              <a:rPr lang="de-DE" sz="1200" b="1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Barmenia-App</a:t>
            </a: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 ein. Fotografieren Sie dazu die Rechnung</a:t>
            </a:r>
            <a:b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</a:b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    einfach ab und laden diese über die App hoch.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​</a:t>
            </a:r>
            <a:br>
              <a:rPr lang="de-DE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de-DE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  </a:t>
            </a: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Wir erstatten auf Basis der eingereichten Dokumente. *</a:t>
            </a:r>
            <a:endParaRPr lang="de-DE" sz="1200" dirty="0"/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B49A2457-74DF-4AAF-905E-D1411C02B523}"/>
              </a:ext>
            </a:extLst>
          </p:cNvPr>
          <p:cNvSpPr>
            <a:spLocks noChangeAspect="1"/>
          </p:cNvSpPr>
          <p:nvPr/>
        </p:nvSpPr>
        <p:spPr>
          <a:xfrm rot="5400000">
            <a:off x="9227604" y="4338418"/>
            <a:ext cx="303571" cy="565282"/>
          </a:xfrm>
          <a:custGeom>
            <a:avLst/>
            <a:gdLst>
              <a:gd name="connsiteX0" fmla="*/ 208111 w 981442"/>
              <a:gd name="connsiteY0" fmla="*/ 501 h 1827549"/>
              <a:gd name="connsiteX1" fmla="*/ 297066 w 981442"/>
              <a:gd name="connsiteY1" fmla="*/ 46808 h 1827549"/>
              <a:gd name="connsiteX2" fmla="*/ 951285 w 981442"/>
              <a:gd name="connsiteY2" fmla="*/ 826477 h 1827549"/>
              <a:gd name="connsiteX3" fmla="*/ 976182 w 981442"/>
              <a:gd name="connsiteY3" fmla="*/ 872166 h 1827549"/>
              <a:gd name="connsiteX4" fmla="*/ 978665 w 981442"/>
              <a:gd name="connsiteY4" fmla="*/ 895752 h 1827549"/>
              <a:gd name="connsiteX5" fmla="*/ 981442 w 981442"/>
              <a:gd name="connsiteY5" fmla="*/ 905428 h 1827549"/>
              <a:gd name="connsiteX6" fmla="*/ 980563 w 981442"/>
              <a:gd name="connsiteY6" fmla="*/ 913775 h 1827549"/>
              <a:gd name="connsiteX7" fmla="*/ 981442 w 981442"/>
              <a:gd name="connsiteY7" fmla="*/ 922121 h 1827549"/>
              <a:gd name="connsiteX8" fmla="*/ 978665 w 981442"/>
              <a:gd name="connsiteY8" fmla="*/ 931798 h 1827549"/>
              <a:gd name="connsiteX9" fmla="*/ 976182 w 981442"/>
              <a:gd name="connsiteY9" fmla="*/ 955384 h 1827549"/>
              <a:gd name="connsiteX10" fmla="*/ 951286 w 981442"/>
              <a:gd name="connsiteY10" fmla="*/ 1001073 h 1827549"/>
              <a:gd name="connsiteX11" fmla="*/ 297066 w 981442"/>
              <a:gd name="connsiteY11" fmla="*/ 1780741 h 1827549"/>
              <a:gd name="connsiteX12" fmla="*/ 112467 w 981442"/>
              <a:gd name="connsiteY12" fmla="*/ 1796891 h 1827549"/>
              <a:gd name="connsiteX13" fmla="*/ 46808 w 981442"/>
              <a:gd name="connsiteY13" fmla="*/ 1741797 h 1827549"/>
              <a:gd name="connsiteX14" fmla="*/ 30658 w 981442"/>
              <a:gd name="connsiteY14" fmla="*/ 1557198 h 1827549"/>
              <a:gd name="connsiteX15" fmla="*/ 570554 w 981442"/>
              <a:gd name="connsiteY15" fmla="*/ 913775 h 1827549"/>
              <a:gd name="connsiteX16" fmla="*/ 30658 w 981442"/>
              <a:gd name="connsiteY16" fmla="*/ 270351 h 1827549"/>
              <a:gd name="connsiteX17" fmla="*/ 46808 w 981442"/>
              <a:gd name="connsiteY17" fmla="*/ 85752 h 1827549"/>
              <a:gd name="connsiteX18" fmla="*/ 112467 w 981442"/>
              <a:gd name="connsiteY18" fmla="*/ 30658 h 1827549"/>
              <a:gd name="connsiteX19" fmla="*/ 208111 w 981442"/>
              <a:gd name="connsiteY19" fmla="*/ 501 h 182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442" h="1827549">
                <a:moveTo>
                  <a:pt x="208111" y="501"/>
                </a:moveTo>
                <a:cubicBezTo>
                  <a:pt x="241517" y="3424"/>
                  <a:pt x="273808" y="19091"/>
                  <a:pt x="297066" y="46808"/>
                </a:cubicBezTo>
                <a:lnTo>
                  <a:pt x="951285" y="826477"/>
                </a:lnTo>
                <a:cubicBezTo>
                  <a:pt x="962915" y="840336"/>
                  <a:pt x="971184" y="855895"/>
                  <a:pt x="976182" y="872166"/>
                </a:cubicBezTo>
                <a:lnTo>
                  <a:pt x="978665" y="895752"/>
                </a:lnTo>
                <a:lnTo>
                  <a:pt x="981442" y="905428"/>
                </a:lnTo>
                <a:lnTo>
                  <a:pt x="980563" y="913775"/>
                </a:lnTo>
                <a:lnTo>
                  <a:pt x="981442" y="922121"/>
                </a:lnTo>
                <a:lnTo>
                  <a:pt x="978665" y="931798"/>
                </a:lnTo>
                <a:lnTo>
                  <a:pt x="976182" y="955384"/>
                </a:lnTo>
                <a:cubicBezTo>
                  <a:pt x="971185" y="971654"/>
                  <a:pt x="962915" y="987214"/>
                  <a:pt x="951286" y="1001073"/>
                </a:cubicBezTo>
                <a:lnTo>
                  <a:pt x="297066" y="1780741"/>
                </a:lnTo>
                <a:cubicBezTo>
                  <a:pt x="250550" y="1836176"/>
                  <a:pt x="167902" y="1843407"/>
                  <a:pt x="112467" y="1796891"/>
                </a:cubicBezTo>
                <a:lnTo>
                  <a:pt x="46808" y="1741797"/>
                </a:lnTo>
                <a:cubicBezTo>
                  <a:pt x="-8627" y="1695281"/>
                  <a:pt x="-15858" y="1612633"/>
                  <a:pt x="30658" y="1557198"/>
                </a:cubicBezTo>
                <a:lnTo>
                  <a:pt x="570554" y="913775"/>
                </a:lnTo>
                <a:lnTo>
                  <a:pt x="30658" y="270351"/>
                </a:lnTo>
                <a:cubicBezTo>
                  <a:pt x="-15858" y="214916"/>
                  <a:pt x="-8627" y="132268"/>
                  <a:pt x="46808" y="85752"/>
                </a:cubicBezTo>
                <a:lnTo>
                  <a:pt x="112467" y="30658"/>
                </a:lnTo>
                <a:cubicBezTo>
                  <a:pt x="140185" y="7400"/>
                  <a:pt x="174705" y="-2421"/>
                  <a:pt x="208111" y="501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14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6E72C83-6399-6387-00F1-A19D0E08EEA7}"/>
              </a:ext>
            </a:extLst>
          </p:cNvPr>
          <p:cNvSpPr/>
          <p:nvPr/>
        </p:nvSpPr>
        <p:spPr>
          <a:xfrm>
            <a:off x="6918284" y="3109232"/>
            <a:ext cx="4878000" cy="1350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  <a:t>Schicken Sie uns Ihre Rechnungen einfach bequem per </a:t>
            </a:r>
            <a:b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</a:br>
            <a: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  <a:t>E-Mail an folgende Adresse: </a:t>
            </a:r>
            <a:b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</a:br>
            <a:r>
              <a:rPr lang="de-DE" sz="1200" b="1" dirty="0">
                <a:solidFill>
                  <a:srgbClr val="009EE0"/>
                </a:solidFill>
                <a:latin typeface="Arial Narrow" panose="020B0606020202030204" pitchFamily="34" charset="0"/>
              </a:rPr>
              <a:t>leistungsabrechnung@barmenia.de </a:t>
            </a:r>
            <a:b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</a:br>
            <a: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  <a:t>Wir erstatten auf Basis der eingereichten </a:t>
            </a: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Dokumente.</a:t>
            </a:r>
            <a:endParaRPr lang="de-DE" sz="120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CFA03AA-C734-C09C-C0CD-8F025594BA84}"/>
              </a:ext>
            </a:extLst>
          </p:cNvPr>
          <p:cNvSpPr/>
          <p:nvPr/>
        </p:nvSpPr>
        <p:spPr>
          <a:xfrm>
            <a:off x="6914713" y="4794974"/>
            <a:ext cx="4878000" cy="1350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  <a:t>Senden Sie uns Ihre Rechnungen per Post an:  </a:t>
            </a:r>
            <a:b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</a:br>
            <a:r>
              <a:rPr lang="de-DE" sz="1200" b="1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Barmenia Krankenversicherung AG</a:t>
            </a:r>
            <a:br>
              <a:rPr lang="de-DE" sz="1200" b="1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</a:br>
            <a:r>
              <a:rPr lang="de-DE" sz="1200" b="1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Postfach 10 04 40</a:t>
            </a:r>
            <a:br>
              <a:rPr lang="de-DE" sz="1200" b="1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</a:br>
            <a:r>
              <a:rPr lang="de-DE" sz="1200" b="1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42004 Wuppertal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​</a:t>
            </a:r>
            <a:br>
              <a:rPr lang="de-DE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de-DE" sz="1200" dirty="0">
                <a:solidFill>
                  <a:srgbClr val="009EE0"/>
                </a:solidFill>
                <a:latin typeface="Arial Narrow" panose="020B0606020202030204" pitchFamily="34" charset="0"/>
              </a:rPr>
              <a:t>Wir erstatten auf Basis der eingereichten </a:t>
            </a:r>
            <a:r>
              <a:rPr lang="de-DE" sz="1200" b="0" i="0" u="none" strike="noStrike" dirty="0">
                <a:solidFill>
                  <a:srgbClr val="009EE0"/>
                </a:solidFill>
                <a:effectLst/>
                <a:latin typeface="Arial Narrow" panose="020B0606020202030204" pitchFamily="34" charset="0"/>
              </a:rPr>
              <a:t>Dokumente.</a:t>
            </a:r>
            <a:endParaRPr lang="de-DE" sz="12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B019D1A-2D13-154F-7B92-1C5EA24F4F5B}"/>
              </a:ext>
            </a:extLst>
          </p:cNvPr>
          <p:cNvSpPr txBox="1"/>
          <p:nvPr/>
        </p:nvSpPr>
        <p:spPr>
          <a:xfrm>
            <a:off x="1245228" y="5282147"/>
            <a:ext cx="5585288" cy="705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1500" b="1" dirty="0">
                <a:solidFill>
                  <a:schemeClr val="bg1"/>
                </a:solidFill>
              </a:rPr>
              <a:t>* Bei der App-Nutzung  muss die erste Einreichung bei obligatorischem 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1500" b="1" dirty="0">
                <a:solidFill>
                  <a:schemeClr val="bg1"/>
                </a:solidFill>
              </a:rPr>
              <a:t>  Vertrag manuell erfolgen mit Angabe der Bankverbindung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982252F-3899-4CA9-989A-8B8DA692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800" y="1453854"/>
            <a:ext cx="1266023" cy="12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 descr="Umschlag öffnen Silhouette">
            <a:extLst>
              <a:ext uri="{FF2B5EF4-FFF2-40B4-BE49-F238E27FC236}">
                <a16:creationId xmlns:a16="http://schemas.microsoft.com/office/drawing/2014/main" id="{3DB7AEA2-1086-4C34-88DE-30F3DFCF7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1677" y="4834808"/>
            <a:ext cx="1171151" cy="1171151"/>
          </a:xfrm>
          <a:prstGeom prst="rect">
            <a:avLst/>
          </a:prstGeom>
        </p:spPr>
      </p:pic>
      <p:pic>
        <p:nvPicPr>
          <p:cNvPr id="21" name="Grafik 20" descr="E-Mail Silhouette">
            <a:extLst>
              <a:ext uri="{FF2B5EF4-FFF2-40B4-BE49-F238E27FC236}">
                <a16:creationId xmlns:a16="http://schemas.microsoft.com/office/drawing/2014/main" id="{F9697474-5C7A-44C5-BCE3-F3912FA93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1677" y="3194832"/>
            <a:ext cx="1171151" cy="11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2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Text, drinnen, computer, Computer enthält.&#10;&#10;Automatisch generierte Beschreibung">
            <a:extLst>
              <a:ext uri="{FF2B5EF4-FFF2-40B4-BE49-F238E27FC236}">
                <a16:creationId xmlns:a16="http://schemas.microsoft.com/office/drawing/2014/main" id="{389DC8B5-B781-4136-A742-2F3B2D354F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815" b="10815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1D44A7-6D36-4B98-B1BC-9804FF91F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33F7E2-EFDC-464E-A911-D74A3A37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meine-barmenia.de – Ihr persönlicher Bereich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9EABABB0-2513-49CC-B939-BDECDABB5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gray">
          <a:xfrm>
            <a:off x="3348000" y="2077200"/>
            <a:ext cx="5447030" cy="29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1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Text, drinnen, computer, Computer enthält.&#10;&#10;Automatisch generierte Beschreibung">
            <a:extLst>
              <a:ext uri="{FF2B5EF4-FFF2-40B4-BE49-F238E27FC236}">
                <a16:creationId xmlns:a16="http://schemas.microsoft.com/office/drawing/2014/main" id="{389DC8B5-B781-4136-A742-2F3B2D354F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815" b="10815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1D44A7-6D36-4B98-B1BC-9804FF91F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33F7E2-EFDC-464E-A911-D74A3A37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meine-barmenia.de – Ihr persönlicher Bereich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AFC6E322-A7E4-4F93-A0FB-DBEEA6C9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gray">
          <a:xfrm>
            <a:off x="3348000" y="2077200"/>
            <a:ext cx="5428060" cy="29448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D3046BB-E219-4846-98DD-0C86287B06F3}"/>
              </a:ext>
            </a:extLst>
          </p:cNvPr>
          <p:cNvSpPr/>
          <p:nvPr/>
        </p:nvSpPr>
        <p:spPr>
          <a:xfrm>
            <a:off x="246479" y="2784565"/>
            <a:ext cx="2621280" cy="1288869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 dirty="0">
                <a:solidFill>
                  <a:srgbClr val="CDFF00"/>
                </a:solidFill>
              </a:rPr>
              <a:t>Zum Beispiel:</a:t>
            </a:r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de-DE" dirty="0">
                <a:solidFill>
                  <a:srgbClr val="CDFF00"/>
                </a:solidFill>
              </a:rPr>
              <a:t>Barmenia </a:t>
            </a:r>
            <a:r>
              <a:rPr lang="de-DE" dirty="0" err="1">
                <a:solidFill>
                  <a:srgbClr val="CDFF00"/>
                </a:solidFill>
              </a:rPr>
              <a:t>SecureApp</a:t>
            </a:r>
            <a:endParaRPr lang="de-DE" dirty="0">
              <a:solidFill>
                <a:srgbClr val="CDFF00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de-DE" dirty="0">
                <a:solidFill>
                  <a:srgbClr val="CDFF00"/>
                </a:solidFill>
              </a:rPr>
              <a:t>Google Authenticator</a:t>
            </a:r>
            <a:endParaRPr lang="de-DE" sz="2000" dirty="0">
              <a:solidFill>
                <a:srgbClr val="CD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5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Text, drinnen, computer, Computer enthält.&#10;&#10;Automatisch generierte Beschreibung">
            <a:extLst>
              <a:ext uri="{FF2B5EF4-FFF2-40B4-BE49-F238E27FC236}">
                <a16:creationId xmlns:a16="http://schemas.microsoft.com/office/drawing/2014/main" id="{389DC8B5-B781-4136-A742-2F3B2D354F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815" b="10815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1D44A7-6D36-4B98-B1BC-9804FF91F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33F7E2-EFDC-464E-A911-D74A3A37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meine-barmenia.de – Ihr persönlicher Bereich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CE95C422-E2ED-4735-ABF9-477ECAAE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gray">
          <a:xfrm>
            <a:off x="3348000" y="2077200"/>
            <a:ext cx="5430449" cy="29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Fenster, drinnen, Person, Gitarre enthält.&#10;&#10;Automatisch generierte Beschreibung">
            <a:extLst>
              <a:ext uri="{FF2B5EF4-FFF2-40B4-BE49-F238E27FC236}">
                <a16:creationId xmlns:a16="http://schemas.microsoft.com/office/drawing/2014/main" id="{D6DC8DB8-DACA-4851-B9A8-A59E7EE4C2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777" b="10777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56E50D-4DAC-4C5F-A807-9C21216B3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5AE4E06-0C9B-40F6-8F41-958315D5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Apps zu Ihrer betrieblichen Krankenversicherung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25B29C-0F59-47E4-A2B4-E1D6F4A1A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57450" y="1422750"/>
            <a:ext cx="2680345" cy="4624487"/>
          </a:xfrm>
          <a:prstGeom prst="roundRect">
            <a:avLst>
              <a:gd name="adj" fmla="val 483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DE547B-BF29-4985-92ED-C76911A2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5744" y="1422750"/>
            <a:ext cx="2680345" cy="4624487"/>
          </a:xfrm>
          <a:prstGeom prst="roundRect">
            <a:avLst>
              <a:gd name="adj" fmla="val 458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8274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Fenster, drinnen, Person, Gitarre enthält.&#10;&#10;Automatisch generierte Beschreibung">
            <a:extLst>
              <a:ext uri="{FF2B5EF4-FFF2-40B4-BE49-F238E27FC236}">
                <a16:creationId xmlns:a16="http://schemas.microsoft.com/office/drawing/2014/main" id="{D6DC8DB8-DACA-4851-B9A8-A59E7EE4C2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777" b="10777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56E50D-4DAC-4C5F-A807-9C21216B3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5AE4E06-0C9B-40F6-8F41-958315D5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Barmenia </a:t>
            </a:r>
            <a:r>
              <a:rPr lang="de-DE" dirty="0" err="1"/>
              <a:t>RechnungsApp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3C883A1-580E-4E58-8486-624D281E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31" y="2021061"/>
            <a:ext cx="1927849" cy="3429001"/>
          </a:xfrm>
          <a:prstGeom prst="roundRect">
            <a:avLst>
              <a:gd name="adj" fmla="val 42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25B29C-0F59-47E4-A2B4-E1D6F4A1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629" y="2021061"/>
            <a:ext cx="1987442" cy="3429001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DE547B-BF29-4985-92ED-C76911A2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4320" y="2021061"/>
            <a:ext cx="1987442" cy="3429001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FA486BE-84F4-41AB-B432-9B46B420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012" y="2021060"/>
            <a:ext cx="1987443" cy="3429002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35A8436-4939-49FA-9357-ABC2F80A9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3427" y="5133158"/>
            <a:ext cx="1313198" cy="11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96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Fenster, drinnen, Person, Gitarre enthält.&#10;&#10;Automatisch generierte Beschreibung">
            <a:extLst>
              <a:ext uri="{FF2B5EF4-FFF2-40B4-BE49-F238E27FC236}">
                <a16:creationId xmlns:a16="http://schemas.microsoft.com/office/drawing/2014/main" id="{D6DC8DB8-DACA-4851-B9A8-A59E7EE4C2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777" b="10777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56E50D-4DAC-4C5F-A807-9C21216B3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5AE4E06-0C9B-40F6-8F41-958315D5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Barmenia </a:t>
            </a:r>
            <a:r>
              <a:rPr lang="de-DE" dirty="0" err="1"/>
              <a:t>RechnungsApp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E20DB-853D-47FC-A997-5DF8903FBF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3C883A1-580E-4E58-8486-624D281E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0531" y="2072470"/>
            <a:ext cx="1927849" cy="3326182"/>
          </a:xfrm>
          <a:prstGeom prst="roundRect">
            <a:avLst>
              <a:gd name="adj" fmla="val 469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25B29C-0F59-47E4-A2B4-E1D6F4A1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7629" y="2021062"/>
            <a:ext cx="1987442" cy="3428999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DE547B-BF29-4985-92ED-C76911A2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4320" y="2021061"/>
            <a:ext cx="1987442" cy="3429001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FA486BE-84F4-41AB-B432-9B46B420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521012" y="2021060"/>
            <a:ext cx="1987443" cy="3429001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6B1F3B-6D62-4155-89B5-2744BCBF2EED}"/>
              </a:ext>
            </a:extLst>
          </p:cNvPr>
          <p:cNvSpPr txBox="1"/>
          <p:nvPr/>
        </p:nvSpPr>
        <p:spPr>
          <a:xfrm>
            <a:off x="1750531" y="5704114"/>
            <a:ext cx="8757924" cy="383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2000" b="1" dirty="0">
                <a:solidFill>
                  <a:schemeClr val="bg1"/>
                </a:solidFill>
              </a:rPr>
              <a:t>Alles Wissenswerte zur App auch unter rechnungsapp.barmenia.de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7F5330-E2EC-48B9-924F-148372072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3427" y="5133158"/>
            <a:ext cx="1313198" cy="11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3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drinnen, Mann, Person, Tisch enthält.&#10;&#10;Automatisch generierte Beschreibung">
            <a:extLst>
              <a:ext uri="{FF2B5EF4-FFF2-40B4-BE49-F238E27FC236}">
                <a16:creationId xmlns:a16="http://schemas.microsoft.com/office/drawing/2014/main" id="{02C18CFF-2555-4FF7-A47E-0A011D5249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771" b="5771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A9EB44-57DA-408B-A877-121B653565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F324E43-D47E-4898-AC0A-D662645B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medgate</a:t>
            </a:r>
            <a:r>
              <a:rPr lang="de-DE" dirty="0"/>
              <a:t>-App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19AAE4-1A82-4817-9557-12CD9426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9" b="1499"/>
          <a:stretch/>
        </p:blipFill>
        <p:spPr>
          <a:xfrm>
            <a:off x="2702249" y="2094953"/>
            <a:ext cx="1987442" cy="3428999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B6EF681-E99A-44C1-9FC6-82D4BBE1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8940" y="2094952"/>
            <a:ext cx="1987442" cy="3429001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B4FC65C-F7C7-4583-A11E-4C13E09EC5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55632" y="2094951"/>
            <a:ext cx="1987443" cy="3429001"/>
          </a:xfrm>
          <a:prstGeom prst="roundRect">
            <a:avLst>
              <a:gd name="adj" fmla="val 4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6852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52C4BA-FB96-4AF8-BC47-066CCDC10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791" y="1616075"/>
            <a:ext cx="4711849" cy="3887787"/>
          </a:xfrm>
        </p:spPr>
        <p:txBody>
          <a:bodyPr anchor="ctr" anchorCtr="0"/>
          <a:lstStyle/>
          <a:p>
            <a:pPr algn="ctr"/>
            <a:r>
              <a:rPr lang="de-DE" sz="4000" dirty="0">
                <a:solidFill>
                  <a:srgbClr val="CDFF00"/>
                </a:solidFill>
              </a:rPr>
              <a:t>Und nun viel Freude mit </a:t>
            </a:r>
          </a:p>
          <a:p>
            <a:pPr algn="ctr"/>
            <a:endParaRPr lang="de-DE" sz="4000" dirty="0">
              <a:solidFill>
                <a:srgbClr val="CDFF00"/>
              </a:solidFill>
            </a:endParaRPr>
          </a:p>
          <a:p>
            <a:pPr algn="ctr"/>
            <a:r>
              <a:rPr lang="de-DE" sz="4600" dirty="0" err="1">
                <a:solidFill>
                  <a:srgbClr val="CDFF00"/>
                </a:solidFill>
              </a:rPr>
              <a:t>WellYou</a:t>
            </a:r>
            <a:endParaRPr lang="de-DE" sz="4600" dirty="0">
              <a:solidFill>
                <a:srgbClr val="CDFF00"/>
              </a:solidFill>
            </a:endParaRPr>
          </a:p>
        </p:txBody>
      </p:sp>
      <p:pic>
        <p:nvPicPr>
          <p:cNvPr id="14" name="Bildplatzhalter 13" descr="Ein Bild, das Baum, draußen, Person enthält.&#10;&#10;Automatisch generierte Beschreibung">
            <a:extLst>
              <a:ext uri="{FF2B5EF4-FFF2-40B4-BE49-F238E27FC236}">
                <a16:creationId xmlns:a16="http://schemas.microsoft.com/office/drawing/2014/main" id="{2FA21678-055F-4CBE-95E1-2F34CD53D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138" r="10138"/>
          <a:stretch>
            <a:fillRect/>
          </a:stretch>
        </p:blipFill>
        <p:spPr>
          <a:xfrm>
            <a:off x="5214938" y="1773238"/>
            <a:ext cx="5510212" cy="3887787"/>
          </a:xfrm>
        </p:spPr>
      </p:pic>
    </p:spTree>
    <p:extLst>
      <p:ext uri="{BB962C8B-B14F-4D97-AF65-F5344CB8AC3E}">
        <p14:creationId xmlns:p14="http://schemas.microsoft.com/office/powerpoint/2010/main" val="160184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DD25BAB-713D-450A-BF5D-722097308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25236"/>
          <a:stretch/>
        </p:blipFill>
        <p:spPr>
          <a:xfrm>
            <a:off x="5951538" y="0"/>
            <a:ext cx="624046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D31E07-ABE3-4AD5-99D6-DB24B85A67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-2120"/>
            <a:ext cx="8379231" cy="6858000"/>
          </a:xfrm>
        </p:spPr>
        <p:txBody>
          <a:bodyPr anchor="t"/>
          <a:lstStyle/>
          <a:p>
            <a:r>
              <a:rPr lang="de-DE" b="0" dirty="0"/>
              <a:t>Vorteile für Sie als Arbeitnehmer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A0B1EA1A-0255-4661-ADCD-073442663A78}"/>
              </a:ext>
            </a:extLst>
          </p:cNvPr>
          <p:cNvSpPr>
            <a:spLocks noChangeAspect="1"/>
          </p:cNvSpPr>
          <p:nvPr/>
        </p:nvSpPr>
        <p:spPr>
          <a:xfrm>
            <a:off x="407984" y="1445494"/>
            <a:ext cx="728473" cy="504000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160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D93C5DEC-F7F0-4849-9DA1-95D2A8781CC9}"/>
              </a:ext>
            </a:extLst>
          </p:cNvPr>
          <p:cNvSpPr>
            <a:spLocks noChangeAspect="1"/>
          </p:cNvSpPr>
          <p:nvPr/>
        </p:nvSpPr>
        <p:spPr>
          <a:xfrm>
            <a:off x="407984" y="2208003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4559514A-6C96-458F-8EF5-115E3616F96E}"/>
              </a:ext>
            </a:extLst>
          </p:cNvPr>
          <p:cNvSpPr>
            <a:spLocks noChangeAspect="1"/>
          </p:cNvSpPr>
          <p:nvPr/>
        </p:nvSpPr>
        <p:spPr>
          <a:xfrm>
            <a:off x="407984" y="2977667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47A2D64C-CD53-4928-BA4C-BE4D7C1567E7}"/>
              </a:ext>
            </a:extLst>
          </p:cNvPr>
          <p:cNvSpPr>
            <a:spLocks noChangeAspect="1"/>
          </p:cNvSpPr>
          <p:nvPr/>
        </p:nvSpPr>
        <p:spPr>
          <a:xfrm>
            <a:off x="427169" y="3747331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F84FC3A-4CE1-4BEE-829C-491E05AF7C38}"/>
              </a:ext>
            </a:extLst>
          </p:cNvPr>
          <p:cNvSpPr>
            <a:spLocks noChangeAspect="1"/>
          </p:cNvSpPr>
          <p:nvPr/>
        </p:nvSpPr>
        <p:spPr>
          <a:xfrm>
            <a:off x="407984" y="4516995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D27821-27D4-4CBB-BCF3-19593544BD7A}"/>
              </a:ext>
            </a:extLst>
          </p:cNvPr>
          <p:cNvSpPr txBox="1">
            <a:spLocks/>
          </p:cNvSpPr>
          <p:nvPr/>
        </p:nvSpPr>
        <p:spPr bwMode="gray">
          <a:xfrm>
            <a:off x="1683896" y="2210043"/>
            <a:ext cx="6158354" cy="4371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Ihr Nettogehalt verändert sich nicht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52A1BB8-570B-4D29-B36E-3E7C6BE7CC2B}"/>
              </a:ext>
            </a:extLst>
          </p:cNvPr>
          <p:cNvSpPr txBox="1">
            <a:spLocks/>
          </p:cNvSpPr>
          <p:nvPr/>
        </p:nvSpPr>
        <p:spPr bwMode="gray">
          <a:xfrm>
            <a:off x="1683896" y="2974593"/>
            <a:ext cx="6056754" cy="4371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Keine Gesundheitsprüfung und keine Wartezeiten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51400B01-0B5D-44D2-86AA-27BBF30B2FCA}"/>
              </a:ext>
            </a:extLst>
          </p:cNvPr>
          <p:cNvSpPr txBox="1">
            <a:spLocks/>
          </p:cNvSpPr>
          <p:nvPr/>
        </p:nvSpPr>
        <p:spPr bwMode="gray">
          <a:xfrm>
            <a:off x="1683896" y="3747331"/>
            <a:ext cx="5911003" cy="4318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Laufende und angeratene Behandlungen sind mitversichert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BEDCA1F-EE9C-4505-9D27-028E46526258}"/>
              </a:ext>
            </a:extLst>
          </p:cNvPr>
          <p:cNvSpPr txBox="1">
            <a:spLocks/>
          </p:cNvSpPr>
          <p:nvPr/>
        </p:nvSpPr>
        <p:spPr bwMode="gray">
          <a:xfrm>
            <a:off x="1683896" y="4514846"/>
            <a:ext cx="5638392" cy="4318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Mitversicherung von Vorerkrankungen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D9DD7C6-D3E5-4995-A6BD-7C9149265FC0}"/>
              </a:ext>
            </a:extLst>
          </p:cNvPr>
          <p:cNvSpPr txBox="1">
            <a:spLocks/>
          </p:cNvSpPr>
          <p:nvPr/>
        </p:nvSpPr>
        <p:spPr>
          <a:xfrm>
            <a:off x="1544441" y="1445494"/>
            <a:ext cx="5638392" cy="4371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Der Beitrag wird durch unser Unternehmen übernommen</a:t>
            </a:r>
          </a:p>
        </p:txBody>
      </p:sp>
      <p:sp>
        <p:nvSpPr>
          <p:cNvPr id="26" name="Freihandform: Form 14">
            <a:extLst>
              <a:ext uri="{FF2B5EF4-FFF2-40B4-BE49-F238E27FC236}">
                <a16:creationId xmlns:a16="http://schemas.microsoft.com/office/drawing/2014/main" id="{0B09BCFF-40CB-534E-B0A2-371CA4A414D8}"/>
              </a:ext>
            </a:extLst>
          </p:cNvPr>
          <p:cNvSpPr>
            <a:spLocks noChangeAspect="1"/>
          </p:cNvSpPr>
          <p:nvPr/>
        </p:nvSpPr>
        <p:spPr>
          <a:xfrm>
            <a:off x="427169" y="6057378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27" name="Freihandform: Form 14">
            <a:extLst>
              <a:ext uri="{FF2B5EF4-FFF2-40B4-BE49-F238E27FC236}">
                <a16:creationId xmlns:a16="http://schemas.microsoft.com/office/drawing/2014/main" id="{99562035-EB34-CE44-AA2D-343131914027}"/>
              </a:ext>
            </a:extLst>
          </p:cNvPr>
          <p:cNvSpPr>
            <a:spLocks noChangeAspect="1"/>
          </p:cNvSpPr>
          <p:nvPr/>
        </p:nvSpPr>
        <p:spPr>
          <a:xfrm>
            <a:off x="407984" y="5288070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A19EFA77-FA13-C84C-905C-F4FE850C54D0}"/>
              </a:ext>
            </a:extLst>
          </p:cNvPr>
          <p:cNvSpPr txBox="1">
            <a:spLocks/>
          </p:cNvSpPr>
          <p:nvPr/>
        </p:nvSpPr>
        <p:spPr bwMode="gray">
          <a:xfrm>
            <a:off x="1683896" y="5293437"/>
            <a:ext cx="5638392" cy="4318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Mitversicherung von Familienangehörigen möglich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94DEE36E-F87F-EF4D-8A2F-8240CDDF54EC}"/>
              </a:ext>
            </a:extLst>
          </p:cNvPr>
          <p:cNvSpPr txBox="1">
            <a:spLocks/>
          </p:cNvSpPr>
          <p:nvPr/>
        </p:nvSpPr>
        <p:spPr bwMode="gray">
          <a:xfrm>
            <a:off x="1683896" y="6072029"/>
            <a:ext cx="6599492" cy="4318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Das Datenschutzgesetz wird gewahrt; keine Weitergabe / Nutzen</a:t>
            </a:r>
          </a:p>
        </p:txBody>
      </p:sp>
    </p:spTree>
    <p:extLst>
      <p:ext uri="{BB962C8B-B14F-4D97-AF65-F5344CB8AC3E}">
        <p14:creationId xmlns:p14="http://schemas.microsoft.com/office/powerpoint/2010/main" val="6958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860F657-DB6E-48BE-A1FC-EFDF6931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 LEISTUNGEN FÜR SIE ALS MITARBEITER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D702860-A7BC-4E07-9613-015372A0B721}"/>
              </a:ext>
            </a:extLst>
          </p:cNvPr>
          <p:cNvSpPr/>
          <p:nvPr/>
        </p:nvSpPr>
        <p:spPr>
          <a:xfrm>
            <a:off x="8890612" y="4946573"/>
            <a:ext cx="2060154" cy="1178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909360-1892-4FDD-BAF2-C49FE9EF0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4" y="1482854"/>
            <a:ext cx="11784012" cy="486090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14BD33A-039C-446A-8F38-94FD9CE7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4" y="6134543"/>
            <a:ext cx="7700486" cy="5355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F34C047-C906-E00A-8FBE-251AEBA14B6F}"/>
              </a:ext>
            </a:extLst>
          </p:cNvPr>
          <p:cNvSpPr txBox="1"/>
          <p:nvPr/>
        </p:nvSpPr>
        <p:spPr>
          <a:xfrm>
            <a:off x="6863379" y="379795"/>
            <a:ext cx="3151990" cy="750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3600" b="1" dirty="0">
                <a:solidFill>
                  <a:srgbClr val="D5D92C"/>
                </a:solidFill>
              </a:rPr>
              <a:t>600€ pro Jahr</a:t>
            </a:r>
          </a:p>
        </p:txBody>
      </p:sp>
    </p:spTree>
    <p:extLst>
      <p:ext uri="{BB962C8B-B14F-4D97-AF65-F5344CB8AC3E}">
        <p14:creationId xmlns:p14="http://schemas.microsoft.com/office/powerpoint/2010/main" val="37085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84C3DC2-072D-4380-979C-F7F21084E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809" y="2192364"/>
            <a:ext cx="118425" cy="23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8608" tIns="29304" rIns="58608" bIns="29304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154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A822A1C2-A804-4CB3-BBB4-32382046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erleben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1B463955-80EC-4167-A135-8B72169E1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/>
              <a:t>Vom reinen Leistungserbringer zum innovativen Gesundheitsdienstleister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F2FE547-D30B-4C8C-BE46-3B1573E21235}"/>
              </a:ext>
            </a:extLst>
          </p:cNvPr>
          <p:cNvGraphicFramePr/>
          <p:nvPr/>
        </p:nvGraphicFramePr>
        <p:xfrm>
          <a:off x="407987" y="1561929"/>
          <a:ext cx="5688013" cy="518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0" descr="\\fs1\shellfolder\270206\Desktop\Set\048_Kalender.png">
            <a:extLst>
              <a:ext uri="{FF2B5EF4-FFF2-40B4-BE49-F238E27FC236}">
                <a16:creationId xmlns:a16="http://schemas.microsoft.com/office/drawing/2014/main" id="{8973BEE0-027E-4080-81DC-4CCB0CFC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4" y="3224314"/>
            <a:ext cx="619000" cy="61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5FCF1D-4A0A-4A94-8F53-2E2C3819F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73" y="4253192"/>
            <a:ext cx="967662" cy="9676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B6C545B-5626-4A71-BC46-5F8834EC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7" y="5746359"/>
            <a:ext cx="815969" cy="5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A0B3830E-41DD-4FA3-9709-FFF99286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5" y="2002951"/>
            <a:ext cx="502586" cy="7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582DF1E6-FEC5-4905-A81B-57F7AEC7123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7729" b="4451"/>
          <a:stretch/>
        </p:blipFill>
        <p:spPr>
          <a:xfrm>
            <a:off x="6284180" y="1871431"/>
            <a:ext cx="5499832" cy="4537080"/>
          </a:xfrm>
        </p:spPr>
      </p:pic>
    </p:spTree>
    <p:extLst>
      <p:ext uri="{BB962C8B-B14F-4D97-AF65-F5344CB8AC3E}">
        <p14:creationId xmlns:p14="http://schemas.microsoft.com/office/powerpoint/2010/main" val="30259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030B7-78F2-4157-9FD0-CA458AA8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Service.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D85973-02D3-4755-957C-1CFE379680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Telemedizin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8B56FD-B147-41DF-951B-F2383433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7830" y="4732193"/>
            <a:ext cx="2381250" cy="238125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FE32EB44-DA51-624A-A210-96D5C00277AC}"/>
              </a:ext>
            </a:extLst>
          </p:cNvPr>
          <p:cNvSpPr txBox="1"/>
          <p:nvPr/>
        </p:nvSpPr>
        <p:spPr>
          <a:xfrm>
            <a:off x="929136" y="2188800"/>
            <a:ext cx="5080800" cy="292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252000" tIns="180000" rIns="108000" bIns="72000" rtlCol="0" anchor="t">
            <a:noAutofit/>
          </a:bodyPr>
          <a:lstStyle/>
          <a:p>
            <a:r>
              <a:rPr lang="de-DE" sz="1600" b="1" dirty="0">
                <a:solidFill>
                  <a:schemeClr val="tx2"/>
                </a:solidFill>
              </a:rPr>
              <a:t>Highlights</a:t>
            </a:r>
          </a:p>
          <a:p>
            <a:pPr lvl="1"/>
            <a:r>
              <a:rPr lang="de-DE" sz="1600" dirty="0"/>
              <a:t>Online-Sprechstunde per Video-Telefonie (24/7/365)</a:t>
            </a:r>
          </a:p>
          <a:p>
            <a:pPr lvl="1"/>
            <a:r>
              <a:rPr lang="de-DE" sz="1600" dirty="0"/>
              <a:t>Terminvereinbarung bis zu 48 h im Voraus</a:t>
            </a:r>
          </a:p>
          <a:p>
            <a:pPr lvl="1"/>
            <a:r>
              <a:rPr lang="de-DE" sz="1600" dirty="0"/>
              <a:t>Nur durch Ärzte durchgeführte Sprechsunden</a:t>
            </a:r>
          </a:p>
          <a:p>
            <a:pPr lvl="1"/>
            <a:r>
              <a:rPr lang="de-DE" sz="1600" dirty="0"/>
              <a:t>Ausstellung von Facharzt-Überweisungen</a:t>
            </a:r>
          </a:p>
          <a:p>
            <a:pPr lvl="1"/>
            <a:r>
              <a:rPr lang="de-DE" sz="1600" dirty="0"/>
              <a:t>Ausstellung von Privat-Rezepten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4CBD005-D261-E042-899A-ABB6B1CA9F32}"/>
              </a:ext>
            </a:extLst>
          </p:cNvPr>
          <p:cNvSpPr txBox="1"/>
          <p:nvPr/>
        </p:nvSpPr>
        <p:spPr>
          <a:xfrm>
            <a:off x="6364800" y="2188800"/>
            <a:ext cx="4898064" cy="292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252000" tIns="180000" rIns="108000" bIns="7200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1600" b="1" dirty="0">
                <a:solidFill>
                  <a:schemeClr val="tx2"/>
                </a:solidFill>
              </a:rPr>
              <a:t>Highlights</a:t>
            </a:r>
          </a:p>
          <a:p>
            <a:pPr lvl="1"/>
            <a:r>
              <a:rPr lang="de-DE" sz="1600" dirty="0"/>
              <a:t>Bescheinigungen über Arbeitsunfähigkeit</a:t>
            </a:r>
          </a:p>
          <a:p>
            <a:pPr lvl="1"/>
            <a:r>
              <a:rPr lang="de-DE" sz="1600" dirty="0"/>
              <a:t>Individueller Behandlungsplan</a:t>
            </a:r>
          </a:p>
          <a:p>
            <a:pPr lvl="1"/>
            <a:r>
              <a:rPr lang="de-DE" sz="1600" dirty="0"/>
              <a:t>Rücksprache mit </a:t>
            </a:r>
            <a:r>
              <a:rPr lang="de-DE" sz="1600" dirty="0" err="1"/>
              <a:t>behandeltenden</a:t>
            </a:r>
            <a:r>
              <a:rPr lang="de-DE" sz="1600" dirty="0"/>
              <a:t> Ärzte</a:t>
            </a:r>
          </a:p>
          <a:p>
            <a:pPr lvl="1"/>
            <a:r>
              <a:rPr lang="de-DE" sz="1600" dirty="0"/>
              <a:t>Dokumente und Bildmaterial hochladen (z.B. für Zweitmeinung</a:t>
            </a:r>
            <a:r>
              <a:rPr lang="de-DE" sz="1400" dirty="0"/>
              <a:t>)</a:t>
            </a:r>
          </a:p>
          <a:p>
            <a:pPr lvl="1"/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195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EE7E1-5548-4773-AC03-12DEBA9E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Service.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B321C3-5C4C-419D-8005-D031826A28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Facharzttermin-Service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6177A0-9A0F-4B63-BCB1-782B1EB8F13C}"/>
              </a:ext>
            </a:extLst>
          </p:cNvPr>
          <p:cNvSpPr txBox="1"/>
          <p:nvPr/>
        </p:nvSpPr>
        <p:spPr>
          <a:xfrm>
            <a:off x="1016000" y="2188800"/>
            <a:ext cx="4810557" cy="1149343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72000" rIns="108000" bIns="72000" rtlCol="0" anchor="t" anchorCtr="0">
            <a:noAutofit/>
          </a:bodyPr>
          <a:lstStyle/>
          <a:p>
            <a:r>
              <a:rPr lang="de-DE" sz="1600" b="1" dirty="0">
                <a:solidFill>
                  <a:srgbClr val="33B1E6"/>
                </a:solidFill>
              </a:rPr>
              <a:t>Option 1 </a:t>
            </a:r>
            <a:r>
              <a:rPr lang="de-DE" sz="1600" dirty="0"/>
              <a:t>erstmalige Terminvereinbarung</a:t>
            </a:r>
          </a:p>
          <a:p>
            <a:endParaRPr lang="de-DE" sz="500" dirty="0"/>
          </a:p>
          <a:p>
            <a:pPr>
              <a:spcBef>
                <a:spcPts val="0"/>
              </a:spcBef>
            </a:pPr>
            <a:r>
              <a:rPr lang="de-DE" sz="1600" dirty="0" err="1"/>
              <a:t>almeda</a:t>
            </a:r>
            <a:r>
              <a:rPr lang="de-DE" sz="1600" dirty="0"/>
              <a:t> vereinbart für Sie einen Termin in einer entsprechenden Arztpraxis.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5D67EE3-258C-429F-9554-4300AFAFE5BF}"/>
              </a:ext>
            </a:extLst>
          </p:cNvPr>
          <p:cNvSpPr/>
          <p:nvPr/>
        </p:nvSpPr>
        <p:spPr>
          <a:xfrm>
            <a:off x="6365442" y="2187293"/>
            <a:ext cx="4810557" cy="1149343"/>
          </a:xfrm>
          <a:prstGeom prst="rect">
            <a:avLst/>
          </a:prstGeom>
          <a:solidFill>
            <a:schemeClr val="lt1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t" anchorCtr="0"/>
          <a:lstStyle/>
          <a:p>
            <a:r>
              <a:rPr lang="de-DE" sz="1600" dirty="0">
                <a:solidFill>
                  <a:srgbClr val="33B1E6"/>
                </a:solidFill>
              </a:rPr>
              <a:t>Option 2  </a:t>
            </a:r>
            <a:r>
              <a:rPr lang="de-DE" sz="1600" dirty="0"/>
              <a:t>Vorverlegung eines bestehenden Termins</a:t>
            </a:r>
          </a:p>
          <a:p>
            <a:endParaRPr lang="de-DE" sz="500" dirty="0"/>
          </a:p>
          <a:p>
            <a:pPr>
              <a:spcBef>
                <a:spcPts val="0"/>
              </a:spcBef>
            </a:pPr>
            <a:r>
              <a:rPr lang="de-DE" sz="1600" dirty="0" err="1"/>
              <a:t>almeda</a:t>
            </a:r>
            <a:r>
              <a:rPr lang="de-DE" sz="1600" dirty="0"/>
              <a:t> versucht Ihren bestehenden Termin in                         der Facharztpraxis für Sie vorzuverlegen.</a:t>
            </a:r>
          </a:p>
        </p:txBody>
      </p:sp>
      <p:pic>
        <p:nvPicPr>
          <p:cNvPr id="8" name="Picture 25" descr="\\fs1\shellfolder\270206\Desktop\Set\037_Schreiben.png">
            <a:extLst>
              <a:ext uri="{FF2B5EF4-FFF2-40B4-BE49-F238E27FC236}">
                <a16:creationId xmlns:a16="http://schemas.microsoft.com/office/drawing/2014/main" id="{E996347C-04F3-43E2-92DC-3FB89CFA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63" y="2304554"/>
            <a:ext cx="450857" cy="4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\\fs1\shellfolder\270206\Desktop\Set\073_Uhr.png">
            <a:extLst>
              <a:ext uri="{FF2B5EF4-FFF2-40B4-BE49-F238E27FC236}">
                <a16:creationId xmlns:a16="http://schemas.microsoft.com/office/drawing/2014/main" id="{BBE1A314-92F6-403F-9146-446CEE99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023" y="2304554"/>
            <a:ext cx="435433" cy="43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C20A1B7-7960-4F8D-AB17-779C99AD70E6}"/>
              </a:ext>
            </a:extLst>
          </p:cNvPr>
          <p:cNvSpPr/>
          <p:nvPr/>
        </p:nvSpPr>
        <p:spPr>
          <a:xfrm>
            <a:off x="4294909" y="3934691"/>
            <a:ext cx="3713018" cy="1149343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r>
              <a:rPr lang="de-DE" dirty="0">
                <a:solidFill>
                  <a:srgbClr val="CDFF00"/>
                </a:solidFill>
              </a:rPr>
              <a:t>Auf Ihre Wünsche (Entfernung, etc.) wird ebenfalls eingegangen.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9ECE254-DE89-4F33-BB24-7156F9952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4933951"/>
            <a:ext cx="381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3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030B7-78F2-4157-9FD0-CA458AA8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Service.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D85973-02D3-4755-957C-1CFE379680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Gesundheitstelefon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AE654-64FD-4434-A3C1-826016A4E959}"/>
              </a:ext>
            </a:extLst>
          </p:cNvPr>
          <p:cNvSpPr txBox="1"/>
          <p:nvPr/>
        </p:nvSpPr>
        <p:spPr>
          <a:xfrm>
            <a:off x="929136" y="2188800"/>
            <a:ext cx="5080800" cy="292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252000" tIns="180000" rIns="108000" bIns="7200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1600" b="1" dirty="0">
                <a:solidFill>
                  <a:schemeClr val="tx2"/>
                </a:solidFill>
              </a:rPr>
              <a:t>Highlights</a:t>
            </a:r>
          </a:p>
          <a:p>
            <a:pPr lvl="1"/>
            <a:r>
              <a:rPr lang="de-DE" sz="1600" dirty="0"/>
              <a:t>Telefonische 24h Hotline (24/7/365)</a:t>
            </a:r>
          </a:p>
          <a:p>
            <a:pPr lvl="1"/>
            <a:r>
              <a:rPr lang="de-DE" sz="1600" dirty="0"/>
              <a:t>Medizinische Beratung von A bis Z, beispielsweise</a:t>
            </a:r>
          </a:p>
          <a:p>
            <a:pPr lvl="2"/>
            <a:r>
              <a:rPr lang="de-DE" sz="1400" dirty="0"/>
              <a:t>Informationen zu ambulanten und stationären Versorgungsmöglichkeiten</a:t>
            </a:r>
          </a:p>
          <a:p>
            <a:pPr lvl="2"/>
            <a:r>
              <a:rPr lang="de-DE" sz="1400" dirty="0"/>
              <a:t>Informationen zu aktuellen und saisonalen Gesundheitsthemen</a:t>
            </a:r>
          </a:p>
          <a:p>
            <a:pPr lvl="2"/>
            <a:r>
              <a:rPr lang="de-DE" sz="1400" dirty="0"/>
              <a:t>Informationen zu Arzneimitteln sowie Neben- und Wechselwirkungen</a:t>
            </a:r>
          </a:p>
          <a:p>
            <a:pPr lvl="2"/>
            <a:r>
              <a:rPr lang="de-DE" sz="1400" dirty="0"/>
              <a:t>Impfberatung, etc.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4CE6B78-F050-42EF-ACAA-08E7394757FC}"/>
              </a:ext>
            </a:extLst>
          </p:cNvPr>
          <p:cNvSpPr txBox="1"/>
          <p:nvPr/>
        </p:nvSpPr>
        <p:spPr>
          <a:xfrm>
            <a:off x="6364800" y="2188800"/>
            <a:ext cx="4898064" cy="292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252000" tIns="180000" rIns="108000" bIns="7200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1600" b="1" dirty="0">
                <a:solidFill>
                  <a:schemeClr val="tx2"/>
                </a:solidFill>
              </a:rPr>
              <a:t>Highlights</a:t>
            </a:r>
          </a:p>
          <a:p>
            <a:pPr lvl="1"/>
            <a:r>
              <a:rPr lang="de-DE" sz="1600" dirty="0"/>
              <a:t>Benennung von Leistungserbringern jeglicher Art, beispielsweise</a:t>
            </a:r>
          </a:p>
          <a:p>
            <a:pPr lvl="2"/>
            <a:r>
              <a:rPr lang="de-DE" sz="1400" dirty="0"/>
              <a:t>Fachärzte und Krankenhäuser</a:t>
            </a:r>
          </a:p>
          <a:p>
            <a:pPr lvl="2"/>
            <a:r>
              <a:rPr lang="de-DE" sz="1400" dirty="0"/>
              <a:t>Psychotherapeuten</a:t>
            </a:r>
          </a:p>
          <a:p>
            <a:pPr lvl="2"/>
            <a:r>
              <a:rPr lang="de-DE" sz="1400" dirty="0"/>
              <a:t>Sanitätshäuser</a:t>
            </a:r>
          </a:p>
          <a:p>
            <a:pPr lvl="2"/>
            <a:r>
              <a:rPr lang="de-DE" sz="1400" dirty="0"/>
              <a:t>Physio- und Ergotherapeuten, Logopäden</a:t>
            </a:r>
          </a:p>
          <a:p>
            <a:pPr lvl="2"/>
            <a:r>
              <a:rPr lang="de-DE" sz="1400" dirty="0"/>
              <a:t>Apotheken-Notdienst, etc.</a:t>
            </a:r>
          </a:p>
          <a:p>
            <a:pPr lvl="1"/>
            <a:endParaRPr lang="de-DE" sz="14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EC827DC-7FD6-B940-8510-1E95ED17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933951"/>
            <a:ext cx="381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5F002-2D9C-4864-B7DC-937B874E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Service.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7DE1680-34D8-4CA6-93C0-FC9D66DBC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Erschöpfungsprophylaxe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E52A25-9557-4810-B473-205E1C93071E}"/>
              </a:ext>
            </a:extLst>
          </p:cNvPr>
          <p:cNvSpPr txBox="1"/>
          <p:nvPr/>
        </p:nvSpPr>
        <p:spPr>
          <a:xfrm>
            <a:off x="1136181" y="2170587"/>
            <a:ext cx="4740676" cy="1149343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1600" dirty="0"/>
              <a:t>Versand Screening-Fragebogen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1600" dirty="0"/>
              <a:t>zum Erschöpfungszustand + Teilnahmeerklärung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FB1B198-DF2C-4613-BFC7-E5B6CF75CC7F}"/>
              </a:ext>
            </a:extLst>
          </p:cNvPr>
          <p:cNvSpPr/>
          <p:nvPr/>
        </p:nvSpPr>
        <p:spPr>
          <a:xfrm>
            <a:off x="1136181" y="3826985"/>
            <a:ext cx="4740676" cy="1149343"/>
          </a:xfrm>
          <a:prstGeom prst="rect">
            <a:avLst/>
          </a:prstGeom>
          <a:solidFill>
            <a:schemeClr val="lt1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r>
              <a:rPr lang="de-DE" sz="1600" dirty="0"/>
              <a:t>Rücksendung</a:t>
            </a:r>
          </a:p>
          <a:p>
            <a:r>
              <a:rPr lang="de-DE" sz="1600" dirty="0"/>
              <a:t>der ausgefüllten Unterlagen an </a:t>
            </a:r>
            <a:r>
              <a:rPr lang="de-DE" sz="1600" dirty="0" err="1"/>
              <a:t>almeda</a:t>
            </a:r>
            <a:endParaRPr lang="de-DE" sz="16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1C2DAC-E69B-4D83-B192-EF9DB71CAC0F}"/>
              </a:ext>
            </a:extLst>
          </p:cNvPr>
          <p:cNvSpPr/>
          <p:nvPr/>
        </p:nvSpPr>
        <p:spPr>
          <a:xfrm>
            <a:off x="6304386" y="2170587"/>
            <a:ext cx="4740676" cy="1149343"/>
          </a:xfrm>
          <a:prstGeom prst="rect">
            <a:avLst/>
          </a:prstGeom>
          <a:solidFill>
            <a:schemeClr val="lt1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r>
              <a:rPr lang="de-DE" sz="1600" dirty="0"/>
              <a:t>Start des telefonischen Coaching</a:t>
            </a:r>
          </a:p>
          <a:p>
            <a:r>
              <a:rPr lang="de-DE" sz="1600" dirty="0"/>
              <a:t>„Kurzmodul Stress / Entspannung“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DE44F1E5-96F7-4D17-ADD3-C961E316D4A0}"/>
              </a:ext>
            </a:extLst>
          </p:cNvPr>
          <p:cNvSpPr>
            <a:spLocks noChangeAspect="1"/>
          </p:cNvSpPr>
          <p:nvPr/>
        </p:nvSpPr>
        <p:spPr>
          <a:xfrm rot="5400000">
            <a:off x="3378534" y="3328063"/>
            <a:ext cx="255969" cy="476642"/>
          </a:xfrm>
          <a:custGeom>
            <a:avLst/>
            <a:gdLst>
              <a:gd name="connsiteX0" fmla="*/ 208111 w 981442"/>
              <a:gd name="connsiteY0" fmla="*/ 501 h 1827549"/>
              <a:gd name="connsiteX1" fmla="*/ 297066 w 981442"/>
              <a:gd name="connsiteY1" fmla="*/ 46808 h 1827549"/>
              <a:gd name="connsiteX2" fmla="*/ 951285 w 981442"/>
              <a:gd name="connsiteY2" fmla="*/ 826477 h 1827549"/>
              <a:gd name="connsiteX3" fmla="*/ 976182 w 981442"/>
              <a:gd name="connsiteY3" fmla="*/ 872166 h 1827549"/>
              <a:gd name="connsiteX4" fmla="*/ 978665 w 981442"/>
              <a:gd name="connsiteY4" fmla="*/ 895752 h 1827549"/>
              <a:gd name="connsiteX5" fmla="*/ 981442 w 981442"/>
              <a:gd name="connsiteY5" fmla="*/ 905428 h 1827549"/>
              <a:gd name="connsiteX6" fmla="*/ 980563 w 981442"/>
              <a:gd name="connsiteY6" fmla="*/ 913775 h 1827549"/>
              <a:gd name="connsiteX7" fmla="*/ 981442 w 981442"/>
              <a:gd name="connsiteY7" fmla="*/ 922121 h 1827549"/>
              <a:gd name="connsiteX8" fmla="*/ 978665 w 981442"/>
              <a:gd name="connsiteY8" fmla="*/ 931798 h 1827549"/>
              <a:gd name="connsiteX9" fmla="*/ 976182 w 981442"/>
              <a:gd name="connsiteY9" fmla="*/ 955384 h 1827549"/>
              <a:gd name="connsiteX10" fmla="*/ 951286 w 981442"/>
              <a:gd name="connsiteY10" fmla="*/ 1001073 h 1827549"/>
              <a:gd name="connsiteX11" fmla="*/ 297066 w 981442"/>
              <a:gd name="connsiteY11" fmla="*/ 1780741 h 1827549"/>
              <a:gd name="connsiteX12" fmla="*/ 112467 w 981442"/>
              <a:gd name="connsiteY12" fmla="*/ 1796891 h 1827549"/>
              <a:gd name="connsiteX13" fmla="*/ 46808 w 981442"/>
              <a:gd name="connsiteY13" fmla="*/ 1741797 h 1827549"/>
              <a:gd name="connsiteX14" fmla="*/ 30658 w 981442"/>
              <a:gd name="connsiteY14" fmla="*/ 1557198 h 1827549"/>
              <a:gd name="connsiteX15" fmla="*/ 570554 w 981442"/>
              <a:gd name="connsiteY15" fmla="*/ 913775 h 1827549"/>
              <a:gd name="connsiteX16" fmla="*/ 30658 w 981442"/>
              <a:gd name="connsiteY16" fmla="*/ 270351 h 1827549"/>
              <a:gd name="connsiteX17" fmla="*/ 46808 w 981442"/>
              <a:gd name="connsiteY17" fmla="*/ 85752 h 1827549"/>
              <a:gd name="connsiteX18" fmla="*/ 112467 w 981442"/>
              <a:gd name="connsiteY18" fmla="*/ 30658 h 1827549"/>
              <a:gd name="connsiteX19" fmla="*/ 208111 w 981442"/>
              <a:gd name="connsiteY19" fmla="*/ 501 h 182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442" h="1827549">
                <a:moveTo>
                  <a:pt x="208111" y="501"/>
                </a:moveTo>
                <a:cubicBezTo>
                  <a:pt x="241517" y="3424"/>
                  <a:pt x="273808" y="19091"/>
                  <a:pt x="297066" y="46808"/>
                </a:cubicBezTo>
                <a:lnTo>
                  <a:pt x="951285" y="826477"/>
                </a:lnTo>
                <a:cubicBezTo>
                  <a:pt x="962915" y="840336"/>
                  <a:pt x="971184" y="855895"/>
                  <a:pt x="976182" y="872166"/>
                </a:cubicBezTo>
                <a:lnTo>
                  <a:pt x="978665" y="895752"/>
                </a:lnTo>
                <a:lnTo>
                  <a:pt x="981442" y="905428"/>
                </a:lnTo>
                <a:lnTo>
                  <a:pt x="980563" y="913775"/>
                </a:lnTo>
                <a:lnTo>
                  <a:pt x="981442" y="922121"/>
                </a:lnTo>
                <a:lnTo>
                  <a:pt x="978665" y="931798"/>
                </a:lnTo>
                <a:lnTo>
                  <a:pt x="976182" y="955384"/>
                </a:lnTo>
                <a:cubicBezTo>
                  <a:pt x="971185" y="971654"/>
                  <a:pt x="962915" y="987214"/>
                  <a:pt x="951286" y="1001073"/>
                </a:cubicBezTo>
                <a:lnTo>
                  <a:pt x="297066" y="1780741"/>
                </a:lnTo>
                <a:cubicBezTo>
                  <a:pt x="250550" y="1836176"/>
                  <a:pt x="167902" y="1843407"/>
                  <a:pt x="112467" y="1796891"/>
                </a:cubicBezTo>
                <a:lnTo>
                  <a:pt x="46808" y="1741797"/>
                </a:lnTo>
                <a:cubicBezTo>
                  <a:pt x="-8627" y="1695281"/>
                  <a:pt x="-15858" y="1612633"/>
                  <a:pt x="30658" y="1557198"/>
                </a:cubicBezTo>
                <a:lnTo>
                  <a:pt x="570554" y="913775"/>
                </a:lnTo>
                <a:lnTo>
                  <a:pt x="30658" y="270351"/>
                </a:lnTo>
                <a:cubicBezTo>
                  <a:pt x="-15858" y="214916"/>
                  <a:pt x="-8627" y="132268"/>
                  <a:pt x="46808" y="85752"/>
                </a:cubicBezTo>
                <a:lnTo>
                  <a:pt x="112467" y="30658"/>
                </a:lnTo>
                <a:cubicBezTo>
                  <a:pt x="140185" y="7400"/>
                  <a:pt x="174705" y="-2421"/>
                  <a:pt x="208111" y="501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D75FB74-4DC7-4A17-8267-CFAD10CA8A26}"/>
              </a:ext>
            </a:extLst>
          </p:cNvPr>
          <p:cNvSpPr>
            <a:spLocks noChangeAspect="1"/>
          </p:cNvSpPr>
          <p:nvPr/>
        </p:nvSpPr>
        <p:spPr>
          <a:xfrm rot="16200000">
            <a:off x="8546740" y="3328064"/>
            <a:ext cx="255969" cy="476642"/>
          </a:xfrm>
          <a:custGeom>
            <a:avLst/>
            <a:gdLst>
              <a:gd name="connsiteX0" fmla="*/ 208111 w 981442"/>
              <a:gd name="connsiteY0" fmla="*/ 501 h 1827549"/>
              <a:gd name="connsiteX1" fmla="*/ 297066 w 981442"/>
              <a:gd name="connsiteY1" fmla="*/ 46808 h 1827549"/>
              <a:gd name="connsiteX2" fmla="*/ 951285 w 981442"/>
              <a:gd name="connsiteY2" fmla="*/ 826477 h 1827549"/>
              <a:gd name="connsiteX3" fmla="*/ 976182 w 981442"/>
              <a:gd name="connsiteY3" fmla="*/ 872166 h 1827549"/>
              <a:gd name="connsiteX4" fmla="*/ 978665 w 981442"/>
              <a:gd name="connsiteY4" fmla="*/ 895752 h 1827549"/>
              <a:gd name="connsiteX5" fmla="*/ 981442 w 981442"/>
              <a:gd name="connsiteY5" fmla="*/ 905428 h 1827549"/>
              <a:gd name="connsiteX6" fmla="*/ 980563 w 981442"/>
              <a:gd name="connsiteY6" fmla="*/ 913775 h 1827549"/>
              <a:gd name="connsiteX7" fmla="*/ 981442 w 981442"/>
              <a:gd name="connsiteY7" fmla="*/ 922121 h 1827549"/>
              <a:gd name="connsiteX8" fmla="*/ 978665 w 981442"/>
              <a:gd name="connsiteY8" fmla="*/ 931798 h 1827549"/>
              <a:gd name="connsiteX9" fmla="*/ 976182 w 981442"/>
              <a:gd name="connsiteY9" fmla="*/ 955384 h 1827549"/>
              <a:gd name="connsiteX10" fmla="*/ 951286 w 981442"/>
              <a:gd name="connsiteY10" fmla="*/ 1001073 h 1827549"/>
              <a:gd name="connsiteX11" fmla="*/ 297066 w 981442"/>
              <a:gd name="connsiteY11" fmla="*/ 1780741 h 1827549"/>
              <a:gd name="connsiteX12" fmla="*/ 112467 w 981442"/>
              <a:gd name="connsiteY12" fmla="*/ 1796891 h 1827549"/>
              <a:gd name="connsiteX13" fmla="*/ 46808 w 981442"/>
              <a:gd name="connsiteY13" fmla="*/ 1741797 h 1827549"/>
              <a:gd name="connsiteX14" fmla="*/ 30658 w 981442"/>
              <a:gd name="connsiteY14" fmla="*/ 1557198 h 1827549"/>
              <a:gd name="connsiteX15" fmla="*/ 570554 w 981442"/>
              <a:gd name="connsiteY15" fmla="*/ 913775 h 1827549"/>
              <a:gd name="connsiteX16" fmla="*/ 30658 w 981442"/>
              <a:gd name="connsiteY16" fmla="*/ 270351 h 1827549"/>
              <a:gd name="connsiteX17" fmla="*/ 46808 w 981442"/>
              <a:gd name="connsiteY17" fmla="*/ 85752 h 1827549"/>
              <a:gd name="connsiteX18" fmla="*/ 112467 w 981442"/>
              <a:gd name="connsiteY18" fmla="*/ 30658 h 1827549"/>
              <a:gd name="connsiteX19" fmla="*/ 208111 w 981442"/>
              <a:gd name="connsiteY19" fmla="*/ 501 h 182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442" h="1827549">
                <a:moveTo>
                  <a:pt x="208111" y="501"/>
                </a:moveTo>
                <a:cubicBezTo>
                  <a:pt x="241517" y="3424"/>
                  <a:pt x="273808" y="19091"/>
                  <a:pt x="297066" y="46808"/>
                </a:cubicBezTo>
                <a:lnTo>
                  <a:pt x="951285" y="826477"/>
                </a:lnTo>
                <a:cubicBezTo>
                  <a:pt x="962915" y="840336"/>
                  <a:pt x="971184" y="855895"/>
                  <a:pt x="976182" y="872166"/>
                </a:cubicBezTo>
                <a:lnTo>
                  <a:pt x="978665" y="895752"/>
                </a:lnTo>
                <a:lnTo>
                  <a:pt x="981442" y="905428"/>
                </a:lnTo>
                <a:lnTo>
                  <a:pt x="980563" y="913775"/>
                </a:lnTo>
                <a:lnTo>
                  <a:pt x="981442" y="922121"/>
                </a:lnTo>
                <a:lnTo>
                  <a:pt x="978665" y="931798"/>
                </a:lnTo>
                <a:lnTo>
                  <a:pt x="976182" y="955384"/>
                </a:lnTo>
                <a:cubicBezTo>
                  <a:pt x="971185" y="971654"/>
                  <a:pt x="962915" y="987214"/>
                  <a:pt x="951286" y="1001073"/>
                </a:cubicBezTo>
                <a:lnTo>
                  <a:pt x="297066" y="1780741"/>
                </a:lnTo>
                <a:cubicBezTo>
                  <a:pt x="250550" y="1836176"/>
                  <a:pt x="167902" y="1843407"/>
                  <a:pt x="112467" y="1796891"/>
                </a:cubicBezTo>
                <a:lnTo>
                  <a:pt x="46808" y="1741797"/>
                </a:lnTo>
                <a:cubicBezTo>
                  <a:pt x="-8627" y="1695281"/>
                  <a:pt x="-15858" y="1612633"/>
                  <a:pt x="30658" y="1557198"/>
                </a:cubicBezTo>
                <a:lnTo>
                  <a:pt x="570554" y="913775"/>
                </a:lnTo>
                <a:lnTo>
                  <a:pt x="30658" y="270351"/>
                </a:lnTo>
                <a:cubicBezTo>
                  <a:pt x="-15858" y="214916"/>
                  <a:pt x="-8627" y="132268"/>
                  <a:pt x="46808" y="85752"/>
                </a:cubicBezTo>
                <a:lnTo>
                  <a:pt x="112467" y="30658"/>
                </a:lnTo>
                <a:cubicBezTo>
                  <a:pt x="140185" y="7400"/>
                  <a:pt x="174705" y="-2421"/>
                  <a:pt x="208111" y="501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2E15655-60DF-4C85-B601-B7E8ED5819EC}"/>
              </a:ext>
            </a:extLst>
          </p:cNvPr>
          <p:cNvSpPr>
            <a:spLocks noChangeAspect="1"/>
          </p:cNvSpPr>
          <p:nvPr/>
        </p:nvSpPr>
        <p:spPr>
          <a:xfrm>
            <a:off x="5968015" y="4163335"/>
            <a:ext cx="255969" cy="476642"/>
          </a:xfrm>
          <a:custGeom>
            <a:avLst/>
            <a:gdLst>
              <a:gd name="connsiteX0" fmla="*/ 208111 w 981442"/>
              <a:gd name="connsiteY0" fmla="*/ 501 h 1827549"/>
              <a:gd name="connsiteX1" fmla="*/ 297066 w 981442"/>
              <a:gd name="connsiteY1" fmla="*/ 46808 h 1827549"/>
              <a:gd name="connsiteX2" fmla="*/ 951285 w 981442"/>
              <a:gd name="connsiteY2" fmla="*/ 826477 h 1827549"/>
              <a:gd name="connsiteX3" fmla="*/ 976182 w 981442"/>
              <a:gd name="connsiteY3" fmla="*/ 872166 h 1827549"/>
              <a:gd name="connsiteX4" fmla="*/ 978665 w 981442"/>
              <a:gd name="connsiteY4" fmla="*/ 895752 h 1827549"/>
              <a:gd name="connsiteX5" fmla="*/ 981442 w 981442"/>
              <a:gd name="connsiteY5" fmla="*/ 905428 h 1827549"/>
              <a:gd name="connsiteX6" fmla="*/ 980563 w 981442"/>
              <a:gd name="connsiteY6" fmla="*/ 913775 h 1827549"/>
              <a:gd name="connsiteX7" fmla="*/ 981442 w 981442"/>
              <a:gd name="connsiteY7" fmla="*/ 922121 h 1827549"/>
              <a:gd name="connsiteX8" fmla="*/ 978665 w 981442"/>
              <a:gd name="connsiteY8" fmla="*/ 931798 h 1827549"/>
              <a:gd name="connsiteX9" fmla="*/ 976182 w 981442"/>
              <a:gd name="connsiteY9" fmla="*/ 955384 h 1827549"/>
              <a:gd name="connsiteX10" fmla="*/ 951286 w 981442"/>
              <a:gd name="connsiteY10" fmla="*/ 1001073 h 1827549"/>
              <a:gd name="connsiteX11" fmla="*/ 297066 w 981442"/>
              <a:gd name="connsiteY11" fmla="*/ 1780741 h 1827549"/>
              <a:gd name="connsiteX12" fmla="*/ 112467 w 981442"/>
              <a:gd name="connsiteY12" fmla="*/ 1796891 h 1827549"/>
              <a:gd name="connsiteX13" fmla="*/ 46808 w 981442"/>
              <a:gd name="connsiteY13" fmla="*/ 1741797 h 1827549"/>
              <a:gd name="connsiteX14" fmla="*/ 30658 w 981442"/>
              <a:gd name="connsiteY14" fmla="*/ 1557198 h 1827549"/>
              <a:gd name="connsiteX15" fmla="*/ 570554 w 981442"/>
              <a:gd name="connsiteY15" fmla="*/ 913775 h 1827549"/>
              <a:gd name="connsiteX16" fmla="*/ 30658 w 981442"/>
              <a:gd name="connsiteY16" fmla="*/ 270351 h 1827549"/>
              <a:gd name="connsiteX17" fmla="*/ 46808 w 981442"/>
              <a:gd name="connsiteY17" fmla="*/ 85752 h 1827549"/>
              <a:gd name="connsiteX18" fmla="*/ 112467 w 981442"/>
              <a:gd name="connsiteY18" fmla="*/ 30658 h 1827549"/>
              <a:gd name="connsiteX19" fmla="*/ 208111 w 981442"/>
              <a:gd name="connsiteY19" fmla="*/ 501 h 182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442" h="1827549">
                <a:moveTo>
                  <a:pt x="208111" y="501"/>
                </a:moveTo>
                <a:cubicBezTo>
                  <a:pt x="241517" y="3424"/>
                  <a:pt x="273808" y="19091"/>
                  <a:pt x="297066" y="46808"/>
                </a:cubicBezTo>
                <a:lnTo>
                  <a:pt x="951285" y="826477"/>
                </a:lnTo>
                <a:cubicBezTo>
                  <a:pt x="962915" y="840336"/>
                  <a:pt x="971184" y="855895"/>
                  <a:pt x="976182" y="872166"/>
                </a:cubicBezTo>
                <a:lnTo>
                  <a:pt x="978665" y="895752"/>
                </a:lnTo>
                <a:lnTo>
                  <a:pt x="981442" y="905428"/>
                </a:lnTo>
                <a:lnTo>
                  <a:pt x="980563" y="913775"/>
                </a:lnTo>
                <a:lnTo>
                  <a:pt x="981442" y="922121"/>
                </a:lnTo>
                <a:lnTo>
                  <a:pt x="978665" y="931798"/>
                </a:lnTo>
                <a:lnTo>
                  <a:pt x="976182" y="955384"/>
                </a:lnTo>
                <a:cubicBezTo>
                  <a:pt x="971185" y="971654"/>
                  <a:pt x="962915" y="987214"/>
                  <a:pt x="951286" y="1001073"/>
                </a:cubicBezTo>
                <a:lnTo>
                  <a:pt x="297066" y="1780741"/>
                </a:lnTo>
                <a:cubicBezTo>
                  <a:pt x="250550" y="1836176"/>
                  <a:pt x="167902" y="1843407"/>
                  <a:pt x="112467" y="1796891"/>
                </a:cubicBezTo>
                <a:lnTo>
                  <a:pt x="46808" y="1741797"/>
                </a:lnTo>
                <a:cubicBezTo>
                  <a:pt x="-8627" y="1695281"/>
                  <a:pt x="-15858" y="1612633"/>
                  <a:pt x="30658" y="1557198"/>
                </a:cubicBezTo>
                <a:lnTo>
                  <a:pt x="570554" y="913775"/>
                </a:lnTo>
                <a:lnTo>
                  <a:pt x="30658" y="270351"/>
                </a:lnTo>
                <a:cubicBezTo>
                  <a:pt x="-15858" y="214916"/>
                  <a:pt x="-8627" y="132268"/>
                  <a:pt x="46808" y="85752"/>
                </a:cubicBezTo>
                <a:lnTo>
                  <a:pt x="112467" y="30658"/>
                </a:lnTo>
                <a:cubicBezTo>
                  <a:pt x="140185" y="7400"/>
                  <a:pt x="174705" y="-2421"/>
                  <a:pt x="208111" y="501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F0171FF-3925-4A13-A794-EF7A1B7F4E1B}"/>
              </a:ext>
            </a:extLst>
          </p:cNvPr>
          <p:cNvSpPr/>
          <p:nvPr/>
        </p:nvSpPr>
        <p:spPr>
          <a:xfrm>
            <a:off x="6304386" y="3828853"/>
            <a:ext cx="4740676" cy="1149343"/>
          </a:xfrm>
          <a:prstGeom prst="rect">
            <a:avLst/>
          </a:prstGeom>
          <a:solidFill>
            <a:schemeClr val="lt1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r>
              <a:rPr lang="de-DE" sz="1600" dirty="0"/>
              <a:t>Schriftliche Auswertung zur</a:t>
            </a:r>
          </a:p>
          <a:p>
            <a:r>
              <a:rPr lang="de-DE" sz="1600" dirty="0"/>
              <a:t>Erschöpfungssituation geht an den Versicherten</a:t>
            </a:r>
          </a:p>
        </p:txBody>
      </p:sp>
      <p:pic>
        <p:nvPicPr>
          <p:cNvPr id="20" name="Picture 48" descr="\\fs1\shellfolder\270206\Desktop\Set\063_Brief.png">
            <a:extLst>
              <a:ext uri="{FF2B5EF4-FFF2-40B4-BE49-F238E27FC236}">
                <a16:creationId xmlns:a16="http://schemas.microsoft.com/office/drawing/2014/main" id="{A918230B-957F-4F19-BB47-7C66C9F03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43" y="2489440"/>
            <a:ext cx="779803" cy="51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3" descr="\\fs1\shellfolder\270206\Desktop\Set\069_Postbote.png">
            <a:extLst>
              <a:ext uri="{FF2B5EF4-FFF2-40B4-BE49-F238E27FC236}">
                <a16:creationId xmlns:a16="http://schemas.microsoft.com/office/drawing/2014/main" id="{C3653781-53AA-469B-B675-6010662D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43" y="3981807"/>
            <a:ext cx="779803" cy="86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0C20D5C-ECDA-4E53-B886-99F9CAB71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395" y="3901269"/>
            <a:ext cx="1000773" cy="1000773"/>
          </a:xfrm>
          <a:prstGeom prst="rect">
            <a:avLst/>
          </a:prstGeom>
        </p:spPr>
      </p:pic>
      <p:pic>
        <p:nvPicPr>
          <p:cNvPr id="23" name="Picture 54" descr="\\fs1\shellfolder\270206\Desktop\Set\072_Kreis_Haken.png">
            <a:extLst>
              <a:ext uri="{FF2B5EF4-FFF2-40B4-BE49-F238E27FC236}">
                <a16:creationId xmlns:a16="http://schemas.microsoft.com/office/drawing/2014/main" id="{71A8B32A-8AFB-4E07-A949-36104286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322" y="2326429"/>
            <a:ext cx="847846" cy="84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185F128-7DBB-D943-8FEF-64C04E948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4933951"/>
            <a:ext cx="381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241"/>
      </p:ext>
    </p:extLst>
  </p:cSld>
  <p:clrMapOvr>
    <a:masterClrMapping/>
  </p:clrMapOvr>
</p:sld>
</file>

<file path=ppt/theme/theme1.xml><?xml version="1.0" encoding="utf-8"?>
<a:theme xmlns:a="http://schemas.openxmlformats.org/drawingml/2006/main" name="Barmenia_16zu9">
  <a:themeElements>
    <a:clrScheme name="Barmenia">
      <a:dk1>
        <a:srgbClr val="575757"/>
      </a:dk1>
      <a:lt1>
        <a:sysClr val="window" lastClr="FFFFFF"/>
      </a:lt1>
      <a:dk2>
        <a:srgbClr val="009EE0"/>
      </a:dk2>
      <a:lt2>
        <a:srgbClr val="EDEDED"/>
      </a:lt2>
      <a:accent1>
        <a:srgbClr val="009EE0"/>
      </a:accent1>
      <a:accent2>
        <a:srgbClr val="4CBBE9"/>
      </a:accent2>
      <a:accent3>
        <a:srgbClr val="575757"/>
      </a:accent3>
      <a:accent4>
        <a:srgbClr val="9D9D9D"/>
      </a:accent4>
      <a:accent5>
        <a:srgbClr val="DADADA"/>
      </a:accent5>
      <a:accent6>
        <a:srgbClr val="567979"/>
      </a:accent6>
      <a:hlink>
        <a:srgbClr val="009EE0"/>
      </a:hlink>
      <a:folHlink>
        <a:srgbClr val="4CBBE9"/>
      </a:folHlink>
    </a:clrScheme>
    <a:fontScheme name="Barmeni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t"/>
      <a:lstStyle>
        <a:defPPr algn="l">
          <a:lnSpc>
            <a:spcPct val="11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Bef>
            <a:spcPts val="600"/>
          </a:spcBef>
          <a:buClr>
            <a:schemeClr val="tx1"/>
          </a:buClr>
          <a:defRPr sz="2000" dirty="0" err="1" smtClean="0"/>
        </a:defPPr>
      </a:lstStyle>
    </a:txDef>
  </a:objectDefaults>
  <a:extraClrSchemeLst/>
  <a:custClrLst>
    <a:custClr name="Barmenia Allgemeine">
      <a:srgbClr val="96325A"/>
    </a:custClr>
    <a:custClr name="Barmenia Leben">
      <a:srgbClr val="88C55B"/>
    </a:custClr>
    <a:custClr name="Barmenia Kranken">
      <a:srgbClr val="006E9A"/>
    </a:custClr>
    <a:custClr name="sunny orange">
      <a:srgbClr val="FFCD4B"/>
    </a:custClr>
    <a:custClr>
      <a:srgbClr val="FFFFFF"/>
    </a:custClr>
    <a:custClr name="Barmenia Allgemeine">
      <a:srgbClr val="16A6A6"/>
    </a:custClr>
    <a:custClr name="Barmenia Leben">
      <a:srgbClr val="88C55B"/>
    </a:custClr>
    <a:custClr name="Barmenia Kranken">
      <a:srgbClr val="006E9A"/>
    </a:custClr>
    <a:custClr name="Barmenia Gesamt">
      <a:srgbClr val="009EE0"/>
    </a:custClr>
    <a:custClr name="Vertriebswege">
      <a:srgbClr val="2C5858"/>
    </a:custClr>
    <a:custClr>
      <a:srgbClr val="AB5B7A"/>
    </a:custClr>
    <a:custClr>
      <a:srgbClr val="9FD07B"/>
    </a:custClr>
    <a:custClr>
      <a:srgbClr val="338AAE"/>
    </a:custClr>
    <a:custClr name="silver">
      <a:srgbClr val="C6C6C6"/>
    </a:custClr>
    <a:custClr>
      <a:srgbClr val="FFFFFF"/>
    </a:custClr>
    <a:custClr>
      <a:srgbClr val="44B7B7"/>
    </a:custClr>
    <a:custClr>
      <a:srgbClr val="9FD07B"/>
    </a:custClr>
    <a:custClr>
      <a:srgbClr val="338AAE"/>
    </a:custClr>
    <a:custClr>
      <a:srgbClr val="33B1E6"/>
    </a:custClr>
    <a:custClr>
      <a:srgbClr val="567979"/>
    </a:custClr>
    <a:custClr>
      <a:srgbClr val="C0849C"/>
    </a:custClr>
    <a:custClr>
      <a:srgbClr val="B7DC9C"/>
    </a:custClr>
    <a:custClr>
      <a:srgbClr val="66A8C2"/>
    </a:custClr>
    <a:custClr name="lemongreen">
      <a:srgbClr val="CDFF00"/>
    </a:custClr>
    <a:custClr>
      <a:srgbClr val="FFFFFF"/>
    </a:custClr>
    <a:custClr>
      <a:srgbClr val="73C9C9"/>
    </a:custClr>
    <a:custClr>
      <a:srgbClr val="B7DC9C"/>
    </a:custClr>
    <a:custClr>
      <a:srgbClr val="66A8C2"/>
    </a:custClr>
    <a:custClr>
      <a:srgbClr val="66C4EC"/>
    </a:custClr>
    <a:custClr>
      <a:srgbClr val="AABCBC"/>
    </a:custClr>
    <a:custClr>
      <a:srgbClr val="D4ACBC"/>
    </a:custClr>
    <a:custClr>
      <a:srgbClr val="CFE7BD"/>
    </a:custClr>
    <a:custClr>
      <a:srgbClr val="99C5D6"/>
    </a:custClr>
    <a:custClr>
      <a:srgbClr val="FFFFFF"/>
    </a:custClr>
    <a:custClr>
      <a:srgbClr val="FFFFFF"/>
    </a:custClr>
    <a:custClr>
      <a:srgbClr val="A1DBDB"/>
    </a:custClr>
    <a:custClr>
      <a:srgbClr val="CFE7BD"/>
    </a:custClr>
    <a:custClr>
      <a:srgbClr val="99C5D6"/>
    </a:custClr>
    <a:custClr>
      <a:srgbClr val="99D8F2"/>
    </a:custClr>
    <a:custClr>
      <a:srgbClr val="575757"/>
    </a:custClr>
    <a:custClr>
      <a:srgbClr val="EAD5DE"/>
    </a:custClr>
    <a:custClr>
      <a:srgbClr val="E7F3DE"/>
    </a:custClr>
    <a:custClr>
      <a:srgbClr val="CCE1EA"/>
    </a:custClr>
    <a:custClr>
      <a:srgbClr val="FFFFFF"/>
    </a:custClr>
    <a:custClr>
      <a:srgbClr val="FFFFFF"/>
    </a:custClr>
    <a:custClr>
      <a:srgbClr val="D0EDED"/>
    </a:custClr>
    <a:custClr>
      <a:srgbClr val="E7F3DE"/>
    </a:custClr>
    <a:custClr>
      <a:srgbClr val="CCE1EA"/>
    </a:custClr>
    <a:custClr>
      <a:srgbClr val="CCEBF8"/>
    </a:custClr>
    <a:custClr>
      <a:srgbClr val="9D9D9D"/>
    </a:custClr>
  </a:custClrLst>
  <a:extLst>
    <a:ext uri="{05A4C25C-085E-4340-85A3-A5531E510DB2}">
      <thm15:themeFamily xmlns:thm15="http://schemas.microsoft.com/office/thememl/2012/main" name="Barmenia16zu9_2019.potx" id="{E7430DC6-17A1-41E0-B5A4-05B430963AF5}" vid="{98825540-57EA-4A60-844F-0BCE1BF5DA0D}"/>
    </a:ext>
  </a:extLst>
</a:theme>
</file>

<file path=ppt/theme/theme2.xml><?xml version="1.0" encoding="utf-8"?>
<a:theme xmlns:a="http://schemas.openxmlformats.org/drawingml/2006/main" name="Office">
  <a:themeElements>
    <a:clrScheme name="Barmenia">
      <a:dk1>
        <a:srgbClr val="575757"/>
      </a:dk1>
      <a:lt1>
        <a:sysClr val="window" lastClr="FFFFFF"/>
      </a:lt1>
      <a:dk2>
        <a:srgbClr val="009EE0"/>
      </a:dk2>
      <a:lt2>
        <a:srgbClr val="EDEDED"/>
      </a:lt2>
      <a:accent1>
        <a:srgbClr val="009EE0"/>
      </a:accent1>
      <a:accent2>
        <a:srgbClr val="4CBBE9"/>
      </a:accent2>
      <a:accent3>
        <a:srgbClr val="575757"/>
      </a:accent3>
      <a:accent4>
        <a:srgbClr val="9D9D9D"/>
      </a:accent4>
      <a:accent5>
        <a:srgbClr val="DADADA"/>
      </a:accent5>
      <a:accent6>
        <a:srgbClr val="567979"/>
      </a:accent6>
      <a:hlink>
        <a:srgbClr val="009EE0"/>
      </a:hlink>
      <a:folHlink>
        <a:srgbClr val="4CBBE9"/>
      </a:folHlink>
    </a:clrScheme>
    <a:fontScheme name="Barmeni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armenia">
      <a:dk1>
        <a:srgbClr val="575757"/>
      </a:dk1>
      <a:lt1>
        <a:sysClr val="window" lastClr="FFFFFF"/>
      </a:lt1>
      <a:dk2>
        <a:srgbClr val="009EE0"/>
      </a:dk2>
      <a:lt2>
        <a:srgbClr val="EDEDED"/>
      </a:lt2>
      <a:accent1>
        <a:srgbClr val="009EE0"/>
      </a:accent1>
      <a:accent2>
        <a:srgbClr val="4CBBE9"/>
      </a:accent2>
      <a:accent3>
        <a:srgbClr val="575757"/>
      </a:accent3>
      <a:accent4>
        <a:srgbClr val="9D9D9D"/>
      </a:accent4>
      <a:accent5>
        <a:srgbClr val="DADADA"/>
      </a:accent5>
      <a:accent6>
        <a:srgbClr val="CDFF00"/>
      </a:accent6>
      <a:hlink>
        <a:srgbClr val="009EE0"/>
      </a:hlink>
      <a:folHlink>
        <a:srgbClr val="4CBBE9"/>
      </a:folHlink>
    </a:clrScheme>
    <a:fontScheme name="Barmeni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1036A7AEA0D2458CDB7D7FEA1A523E" ma:contentTypeVersion="13" ma:contentTypeDescription="Ein neues Dokument erstellen." ma:contentTypeScope="" ma:versionID="8724fb72c5efd2f5e220e42f5dd677a0">
  <xsd:schema xmlns:xsd="http://www.w3.org/2001/XMLSchema" xmlns:xs="http://www.w3.org/2001/XMLSchema" xmlns:p="http://schemas.microsoft.com/office/2006/metadata/properties" xmlns:ns2="e5016729-1c01-4259-bf26-28ed418263da" xmlns:ns3="7db57232-0343-4a72-ad34-191853ae6015" targetNamespace="http://schemas.microsoft.com/office/2006/metadata/properties" ma:root="true" ma:fieldsID="1a7ec68a66485a539598c4ccbd36f874" ns2:_="" ns3:_="">
    <xsd:import namespace="e5016729-1c01-4259-bf26-28ed418263da"/>
    <xsd:import namespace="7db57232-0343-4a72-ad34-191853ae60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16729-1c01-4259-bf26-28ed418263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57232-0343-4a72-ad34-191853ae601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9F956B-068C-4A1E-B816-6980E79472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95D001-88E1-4378-83C5-66A598421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016729-1c01-4259-bf26-28ed418263da"/>
    <ds:schemaRef ds:uri="7db57232-0343-4a72-ad34-191853ae60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B3B328-8A77-4B7F-A831-2CBC030DEBE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Barmenia16zu9_2019</Template>
  <TotalTime>0</TotalTime>
  <Words>887</Words>
  <Application>Microsoft Office PowerPoint</Application>
  <PresentationFormat>Breitbild</PresentationFormat>
  <Paragraphs>153</Paragraphs>
  <Slides>29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Arial Narrow</vt:lpstr>
      <vt:lpstr>Calibri</vt:lpstr>
      <vt:lpstr>Wingdings</vt:lpstr>
      <vt:lpstr>Barmenia_16zu9</vt:lpstr>
      <vt:lpstr>  Herzlich willkommen   Die betrieblichen Krankenversicherung </vt:lpstr>
      <vt:lpstr>DIE BKV VON TERAUTMANN</vt:lpstr>
      <vt:lpstr>PowerPoint-Präsentation</vt:lpstr>
      <vt:lpstr>13 LEISTUNGEN FÜR SIE ALS MITARBEITER</vt:lpstr>
      <vt:lpstr>Service erleben</vt:lpstr>
      <vt:lpstr>Mehr Service.</vt:lpstr>
      <vt:lpstr>Mehr Service.</vt:lpstr>
      <vt:lpstr>Mehr Service.</vt:lpstr>
      <vt:lpstr>Mehr Service.</vt:lpstr>
      <vt:lpstr>13 LEISTUNGEN FÜR SIE ALS MITARBEITER</vt:lpstr>
      <vt:lpstr>Mehr Durchblick. – Ein Beispiel</vt:lpstr>
      <vt:lpstr>Mehr Wert. – Ein Beispiel</vt:lpstr>
      <vt:lpstr>Mehr Wert. – Ein Beispiel</vt:lpstr>
      <vt:lpstr>Mehr strahlendes Lächeln. – Ein Beispiel</vt:lpstr>
      <vt:lpstr>Mehr strahlendes Lächeln. – Ein Beispiel</vt:lpstr>
      <vt:lpstr>Mehr Leistungen beim Arzt. – Ein Beispiel</vt:lpstr>
      <vt:lpstr>Mehr Leistungen beim Arzt. – Ein Beispiel</vt:lpstr>
      <vt:lpstr>Services</vt:lpstr>
      <vt:lpstr>Versichertenkarten im WellYou</vt:lpstr>
      <vt:lpstr>WellYou-Landingpage für Mitarbeiter inkl. Erklärfilm</vt:lpstr>
      <vt:lpstr>Alternative zur RechnungsApp</vt:lpstr>
      <vt:lpstr>meine-barmenia.de – Ihr persönlicher Bereich</vt:lpstr>
      <vt:lpstr>meine-barmenia.de – Ihr persönlicher Bereich</vt:lpstr>
      <vt:lpstr>meine-barmenia.de – Ihr persönlicher Bereich</vt:lpstr>
      <vt:lpstr>Die Apps zu Ihrer betrieblichen Krankenversicherung</vt:lpstr>
      <vt:lpstr>Barmenia RechnungsApp</vt:lpstr>
      <vt:lpstr>Barmenia RechnungsApp</vt:lpstr>
      <vt:lpstr>medgate-App</vt:lpstr>
      <vt:lpstr>PowerPoint-Präsentation</vt:lpstr>
    </vt:vector>
  </TitlesOfParts>
  <Company>Barmenia Versicherungen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Wellyou Tarife  ab Mai 2021</dc:title>
  <dc:creator>Lena Flüß</dc:creator>
  <cp:lastModifiedBy>Jasmin Fleischer</cp:lastModifiedBy>
  <cp:revision>29</cp:revision>
  <cp:lastPrinted>2021-03-29T09:22:15Z</cp:lastPrinted>
  <dcterms:created xsi:type="dcterms:W3CDTF">2021-03-19T07:26:10Z</dcterms:created>
  <dcterms:modified xsi:type="dcterms:W3CDTF">2022-12-12T11:55:11Z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0x010100F31036A7AEA0D2458CDB7D7FEA1A523E</vt:lpwstr>
  </property>
</Properties>
</file>